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8"/>
  </p:notesMasterIdLst>
  <p:sldIdLst>
    <p:sldId id="823" r:id="rId2"/>
    <p:sldId id="846" r:id="rId3"/>
    <p:sldId id="859" r:id="rId4"/>
    <p:sldId id="860" r:id="rId5"/>
    <p:sldId id="861" r:id="rId6"/>
    <p:sldId id="864" r:id="rId7"/>
    <p:sldId id="863" r:id="rId8"/>
    <p:sldId id="869" r:id="rId9"/>
    <p:sldId id="865" r:id="rId10"/>
    <p:sldId id="872" r:id="rId11"/>
    <p:sldId id="873" r:id="rId12"/>
    <p:sldId id="866" r:id="rId13"/>
    <p:sldId id="870" r:id="rId14"/>
    <p:sldId id="871" r:id="rId15"/>
    <p:sldId id="868" r:id="rId16"/>
    <p:sldId id="874" r:id="rId17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080"/>
    <a:srgbClr val="B5E61C"/>
    <a:srgbClr val="7092BE"/>
    <a:srgbClr val="2D313C"/>
    <a:srgbClr val="14506E"/>
    <a:srgbClr val="2081B2"/>
    <a:srgbClr val="269AD4"/>
    <a:srgbClr val="1A6A92"/>
    <a:srgbClr val="0E394E"/>
    <a:srgbClr val="5CB5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015" autoAdjust="0"/>
  </p:normalViewPr>
  <p:slideViewPr>
    <p:cSldViewPr snapToGrid="0">
      <p:cViewPr varScale="1">
        <p:scale>
          <a:sx n="64" d="100"/>
          <a:sy n="64" d="100"/>
        </p:scale>
        <p:origin x="858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76B52D-7EA3-4414-94F3-4F639EA304CA}" type="datetimeFigureOut">
              <a:rPr lang="en-US" smtClean="0"/>
              <a:t>9/17/2020</a:t>
            </a:fld>
            <a:endParaRPr lang="en-U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CC6607-8D75-402E-A8B7-1A19726799C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2347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CC6607-8D75-402E-A8B7-1A19726799C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8889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CC6607-8D75-402E-A8B7-1A19726799C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0511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CC6607-8D75-402E-A8B7-1A19726799C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0352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CC6607-8D75-402E-A8B7-1A19726799C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753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CC6607-8D75-402E-A8B7-1A19726799C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48559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CC6607-8D75-402E-A8B7-1A19726799C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1135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CC6607-8D75-402E-A8B7-1A19726799C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8411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CC6607-8D75-402E-A8B7-1A19726799C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4565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CC6607-8D75-402E-A8B7-1A19726799C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0213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CC6607-8D75-402E-A8B7-1A19726799C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59956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CC6607-8D75-402E-A8B7-1A19726799C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2841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CC6607-8D75-402E-A8B7-1A19726799C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4260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CC6607-8D75-402E-A8B7-1A19726799C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8871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CC6607-8D75-402E-A8B7-1A19726799C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8503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CC6607-8D75-402E-A8B7-1A19726799C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1676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CC6607-8D75-402E-A8B7-1A19726799C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9713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 userDrawn="1"/>
        </p:nvSpPr>
        <p:spPr>
          <a:xfrm>
            <a:off x="11126707" y="6344986"/>
            <a:ext cx="360017" cy="5130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900"/>
          </a:p>
        </p:txBody>
      </p:sp>
      <p:sp>
        <p:nvSpPr>
          <p:cNvPr id="4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717166" y="261015"/>
            <a:ext cx="10750203" cy="899995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ctr" defTabSz="121901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99" baseline="0">
                <a:solidFill>
                  <a:srgbClr val="5C5C5C"/>
                </a:solidFill>
                <a:latin typeface="Chevin Pro Light" pitchFamily="34" charset="0"/>
              </a:defRPr>
            </a:lvl1pPr>
          </a:lstStyle>
          <a:p>
            <a:r>
              <a:rPr lang="en-US" dirty="0"/>
              <a:t>Graphics and infographics</a:t>
            </a:r>
            <a:endParaRPr lang="ru-RU" dirty="0"/>
          </a:p>
        </p:txBody>
      </p:sp>
      <p:sp>
        <p:nvSpPr>
          <p:cNvPr id="5" name="Текст 2"/>
          <p:cNvSpPr>
            <a:spLocks noGrp="1"/>
          </p:cNvSpPr>
          <p:nvPr>
            <p:ph type="body" sz="quarter" idx="11"/>
          </p:nvPr>
        </p:nvSpPr>
        <p:spPr>
          <a:xfrm>
            <a:off x="717166" y="1196898"/>
            <a:ext cx="10757669" cy="3492096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 sz="1200" b="0" i="0">
                <a:solidFill>
                  <a:schemeClr val="tx1">
                    <a:lumMod val="65000"/>
                    <a:lumOff val="35000"/>
                  </a:schemeClr>
                </a:solidFill>
                <a:latin typeface="Chevin Pro Light"/>
                <a:cs typeface="Chevin Pro Light"/>
              </a:defRPr>
            </a:lvl1pPr>
            <a:lvl2pPr>
              <a:lnSpc>
                <a:spcPct val="120000"/>
              </a:lnSpc>
              <a:defRPr sz="1200" b="0" i="0">
                <a:solidFill>
                  <a:schemeClr val="tx1">
                    <a:lumMod val="65000"/>
                    <a:lumOff val="35000"/>
                  </a:schemeClr>
                </a:solidFill>
                <a:latin typeface="Chevin Pro Light"/>
                <a:cs typeface="Chevin Pro Light"/>
              </a:defRPr>
            </a:lvl2pPr>
            <a:lvl3pPr>
              <a:lnSpc>
                <a:spcPct val="120000"/>
              </a:lnSpc>
              <a:defRPr sz="1200" b="0" i="0">
                <a:solidFill>
                  <a:schemeClr val="tx1">
                    <a:lumMod val="65000"/>
                    <a:lumOff val="35000"/>
                  </a:schemeClr>
                </a:solidFill>
                <a:latin typeface="Chevin Pro Light"/>
                <a:cs typeface="Chevin Pro Light"/>
              </a:defRPr>
            </a:lvl3pPr>
            <a:lvl4pPr>
              <a:lnSpc>
                <a:spcPct val="120000"/>
              </a:lnSpc>
              <a:defRPr sz="1200" b="0" i="0">
                <a:solidFill>
                  <a:schemeClr val="tx1">
                    <a:lumMod val="65000"/>
                    <a:lumOff val="35000"/>
                  </a:schemeClr>
                </a:solidFill>
                <a:latin typeface="Chevin Pro Light"/>
                <a:cs typeface="Chevin Pro Light"/>
              </a:defRPr>
            </a:lvl4pPr>
            <a:lvl5pPr>
              <a:lnSpc>
                <a:spcPct val="120000"/>
              </a:lnSpc>
              <a:defRPr sz="1200" b="0" i="0">
                <a:solidFill>
                  <a:schemeClr val="tx1">
                    <a:lumMod val="65000"/>
                    <a:lumOff val="35000"/>
                  </a:schemeClr>
                </a:solidFill>
                <a:latin typeface="Chevin Pro Light"/>
                <a:cs typeface="Chevin Pro Light"/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10631539" y="6384924"/>
            <a:ext cx="828708" cy="365125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bg1"/>
                </a:solidFill>
                <a:latin typeface="Chevin Pro Light" pitchFamily="34" charset="0"/>
              </a:defRPr>
            </a:lvl1pPr>
          </a:lstStyle>
          <a:p>
            <a:fld id="{E8BBD06A-759F-43F0-9FDD-30D8801384DF}" type="slidenum">
              <a:rPr lang="ru-RU" smtClean="0"/>
              <a:pPr/>
              <a:t>‹Nº›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416238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065100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7FE509-5111-4060-89F3-45196244A9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037708B-545E-4E84-951B-79BA2A4931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169BFCA-623D-4648-BE31-BB34407376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EEFA49-C523-45F2-8E69-FDFBF4F6CE64}" type="datetimeFigureOut">
              <a:rPr lang="es-ES" smtClean="0"/>
              <a:t>17/09/2020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556D91B-16ED-4419-9442-7F7A2E2921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7228F6D-9A69-40A5-A7F5-7D7275534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BCD07-55E6-4EE7-B1F7-D06AEEB9E6D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90393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pct40">
          <a:fgClr>
            <a:schemeClr val="bg1"/>
          </a:fgClr>
          <a:bgClr>
            <a:schemeClr val="bg1">
              <a:lumMod val="95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43008" y="6356352"/>
            <a:ext cx="2844800" cy="365125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rgbClr val="7F7F7F"/>
                </a:solidFill>
                <a:latin typeface="Chevin Pro Light" pitchFamily="34" charset="0"/>
              </a:defRPr>
            </a:lvl1pPr>
          </a:lstStyle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Your company   I   </a:t>
            </a:r>
            <a:fld id="{E8BBD06A-759F-43F0-9FDD-30D8801384DF}" type="slidenum">
              <a:rPr lang="ru-RU" smtClean="0"/>
              <a:pPr/>
              <a:t>‹Nº›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095575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hf hdr="0" ftr="0" dt="0"/>
  <p:txStyles>
    <p:titleStyle>
      <a:lvl1pPr algn="ctr" defTabSz="1219017" rtl="0" eaLnBrk="1" latinLnBrk="0" hangingPunct="1">
        <a:spcBef>
          <a:spcPct val="0"/>
        </a:spcBef>
        <a:buNone/>
        <a:defRPr sz="584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32" indent="-457132" algn="l" defTabSz="1219017" rtl="0" eaLnBrk="1" latinLnBrk="0" hangingPunct="1">
        <a:spcBef>
          <a:spcPct val="20000"/>
        </a:spcBef>
        <a:buFont typeface="Arial" pitchFamily="34" charset="0"/>
        <a:buChar char="•"/>
        <a:defRPr sz="4249" kern="1200">
          <a:solidFill>
            <a:schemeClr val="tx1"/>
          </a:solidFill>
          <a:latin typeface="+mn-lt"/>
          <a:ea typeface="+mn-ea"/>
          <a:cs typeface="+mn-cs"/>
        </a:defRPr>
      </a:lvl1pPr>
      <a:lvl2pPr marL="990451" indent="-380943" algn="l" defTabSz="1219017" rtl="0" eaLnBrk="1" latinLnBrk="0" hangingPunct="1">
        <a:spcBef>
          <a:spcPct val="20000"/>
        </a:spcBef>
        <a:buFont typeface="Arial" pitchFamily="34" charset="0"/>
        <a:buChar char="–"/>
        <a:defRPr sz="3749" kern="1200">
          <a:solidFill>
            <a:schemeClr val="tx1"/>
          </a:solidFill>
          <a:latin typeface="+mn-lt"/>
          <a:ea typeface="+mn-ea"/>
          <a:cs typeface="+mn-cs"/>
        </a:defRPr>
      </a:lvl2pPr>
      <a:lvl3pPr marL="1523771" indent="-304754" algn="l" defTabSz="1219017" rtl="0" eaLnBrk="1" latinLnBrk="0" hangingPunct="1">
        <a:spcBef>
          <a:spcPct val="20000"/>
        </a:spcBef>
        <a:buFont typeface="Arial" pitchFamily="34" charset="0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3pPr>
      <a:lvl4pPr marL="2133280" indent="-304754" algn="l" defTabSz="1219017" rtl="0" eaLnBrk="1" latinLnBrk="0" hangingPunct="1">
        <a:spcBef>
          <a:spcPct val="20000"/>
        </a:spcBef>
        <a:buFont typeface="Arial" pitchFamily="34" charset="0"/>
        <a:buChar char="–"/>
        <a:defRPr sz="2649" kern="1200">
          <a:solidFill>
            <a:schemeClr val="tx1"/>
          </a:solidFill>
          <a:latin typeface="+mn-lt"/>
          <a:ea typeface="+mn-ea"/>
          <a:cs typeface="+mn-cs"/>
        </a:defRPr>
      </a:lvl4pPr>
      <a:lvl5pPr marL="2742788" indent="-304754" algn="l" defTabSz="1219017" rtl="0" eaLnBrk="1" latinLnBrk="0" hangingPunct="1">
        <a:spcBef>
          <a:spcPct val="20000"/>
        </a:spcBef>
        <a:buFont typeface="Arial" pitchFamily="34" charset="0"/>
        <a:buChar char="»"/>
        <a:defRPr sz="2649" kern="1200">
          <a:solidFill>
            <a:schemeClr val="tx1"/>
          </a:solidFill>
          <a:latin typeface="+mn-lt"/>
          <a:ea typeface="+mn-ea"/>
          <a:cs typeface="+mn-cs"/>
        </a:defRPr>
      </a:lvl5pPr>
      <a:lvl6pPr marL="3352297" indent="-304754" algn="l" defTabSz="1219017" rtl="0" eaLnBrk="1" latinLnBrk="0" hangingPunct="1">
        <a:spcBef>
          <a:spcPct val="20000"/>
        </a:spcBef>
        <a:buFont typeface="Arial" pitchFamily="34" charset="0"/>
        <a:buChar char="•"/>
        <a:defRPr sz="2649" kern="1200">
          <a:solidFill>
            <a:schemeClr val="tx1"/>
          </a:solidFill>
          <a:latin typeface="+mn-lt"/>
          <a:ea typeface="+mn-ea"/>
          <a:cs typeface="+mn-cs"/>
        </a:defRPr>
      </a:lvl6pPr>
      <a:lvl7pPr marL="3961805" indent="-304754" algn="l" defTabSz="1219017" rtl="0" eaLnBrk="1" latinLnBrk="0" hangingPunct="1">
        <a:spcBef>
          <a:spcPct val="20000"/>
        </a:spcBef>
        <a:buFont typeface="Arial" pitchFamily="34" charset="0"/>
        <a:buChar char="•"/>
        <a:defRPr sz="2649" kern="1200">
          <a:solidFill>
            <a:schemeClr val="tx1"/>
          </a:solidFill>
          <a:latin typeface="+mn-lt"/>
          <a:ea typeface="+mn-ea"/>
          <a:cs typeface="+mn-cs"/>
        </a:defRPr>
      </a:lvl7pPr>
      <a:lvl8pPr marL="4571314" indent="-304754" algn="l" defTabSz="1219017" rtl="0" eaLnBrk="1" latinLnBrk="0" hangingPunct="1">
        <a:spcBef>
          <a:spcPct val="20000"/>
        </a:spcBef>
        <a:buFont typeface="Arial" pitchFamily="34" charset="0"/>
        <a:buChar char="•"/>
        <a:defRPr sz="2649" kern="1200">
          <a:solidFill>
            <a:schemeClr val="tx1"/>
          </a:solidFill>
          <a:latin typeface="+mn-lt"/>
          <a:ea typeface="+mn-ea"/>
          <a:cs typeface="+mn-cs"/>
        </a:defRPr>
      </a:lvl8pPr>
      <a:lvl9pPr marL="5180823" indent="-304754" algn="l" defTabSz="1219017" rtl="0" eaLnBrk="1" latinLnBrk="0" hangingPunct="1">
        <a:spcBef>
          <a:spcPct val="20000"/>
        </a:spcBef>
        <a:buFont typeface="Arial" pitchFamily="34" charset="0"/>
        <a:buChar char="•"/>
        <a:defRPr sz="264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121901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09" algn="l" defTabSz="121901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017" algn="l" defTabSz="121901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526" algn="l" defTabSz="121901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034" algn="l" defTabSz="121901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543" algn="l" defTabSz="121901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051" algn="l" defTabSz="121901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560" algn="l" defTabSz="121901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069" algn="l" defTabSz="121901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3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5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2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3.png"/><Relationship Id="rId9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3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1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10" Type="http://schemas.openxmlformats.org/officeDocument/2006/relationships/image" Target="../media/image27.jpeg"/><Relationship Id="rId4" Type="http://schemas.openxmlformats.org/officeDocument/2006/relationships/image" Target="../media/image3.png"/><Relationship Id="rId9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.png"/><Relationship Id="rId5" Type="http://schemas.openxmlformats.org/officeDocument/2006/relationships/hyperlink" Target="https://insivumeh.gob.gt/wp-content/uploads/2020/02/20200217_Boleti%CC%81n-Agroclima%CC%81tico-10_.pdf" TargetMode="External"/><Relationship Id="rId4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Номер слайда 3">
            <a:extLst>
              <a:ext uri="{FF2B5EF4-FFF2-40B4-BE49-F238E27FC236}">
                <a16:creationId xmlns:a16="http://schemas.microsoft.com/office/drawing/2014/main" id="{F703E628-9133-4171-93AA-34850B73E3B5}"/>
              </a:ext>
            </a:extLst>
          </p:cNvPr>
          <p:cNvSpPr txBox="1">
            <a:spLocks/>
          </p:cNvSpPr>
          <p:nvPr/>
        </p:nvSpPr>
        <p:spPr>
          <a:xfrm>
            <a:off x="11020650" y="6403228"/>
            <a:ext cx="554145" cy="301757"/>
          </a:xfrm>
          <a:prstGeom prst="rect">
            <a:avLst/>
          </a:prstGeom>
        </p:spPr>
        <p:txBody>
          <a:bodyPr lIns="45705" tIns="22852" rIns="45705" bIns="22852"/>
          <a:lstStyle>
            <a:defPPr>
              <a:defRPr lang="ru-RU"/>
            </a:defPPr>
            <a:lvl1pPr marL="0" algn="l" defTabSz="2438522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19261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438522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57783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877044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096305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315566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534827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754088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2190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36D633A-E9D6-4868-9F6A-A76B40F1089A}" type="slidenum">
              <a:rPr kumimoji="0" lang="ru-RU" sz="8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ea typeface="+mn-ea"/>
                <a:cs typeface="+mn-cs"/>
              </a:rPr>
              <a:pPr marL="0" marR="0" lvl="0" indent="0" algn="ctr" defTabSz="121901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ru-RU" sz="8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70" name="Прямоугольник 2">
            <a:extLst>
              <a:ext uri="{FF2B5EF4-FFF2-40B4-BE49-F238E27FC236}">
                <a16:creationId xmlns:a16="http://schemas.microsoft.com/office/drawing/2014/main" id="{85CBC2BD-2A14-442D-97E2-3FDF4AC560DB}"/>
              </a:ext>
            </a:extLst>
          </p:cNvPr>
          <p:cNvSpPr/>
          <p:nvPr/>
        </p:nvSpPr>
        <p:spPr>
          <a:xfrm>
            <a:off x="717438" y="296910"/>
            <a:ext cx="60380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1219017">
              <a:buClr>
                <a:srgbClr val="E20613"/>
              </a:buClr>
              <a:buSzPct val="250000"/>
            </a:pPr>
            <a:r>
              <a:rPr lang="en-US" sz="2400" dirty="0">
                <a:solidFill>
                  <a:schemeClr val="accent1"/>
                </a:solidFill>
                <a:latin typeface="Chevin Pro Light" pitchFamily="34" charset="0"/>
              </a:rPr>
              <a:t>1-2</a:t>
            </a:r>
            <a:endParaRPr lang="ru-RU" sz="2400" dirty="0">
              <a:solidFill>
                <a:schemeClr val="accent1"/>
              </a:solidFill>
              <a:latin typeface="Chevin Pro Light" pitchFamily="34" charset="0"/>
            </a:endParaRPr>
          </a:p>
        </p:txBody>
      </p:sp>
      <p:sp>
        <p:nvSpPr>
          <p:cNvPr id="124" name="Прямоугольник 36">
            <a:extLst>
              <a:ext uri="{FF2B5EF4-FFF2-40B4-BE49-F238E27FC236}">
                <a16:creationId xmlns:a16="http://schemas.microsoft.com/office/drawing/2014/main" id="{392BDA1C-C959-45EE-86AB-ECE453EE1C41}"/>
              </a:ext>
            </a:extLst>
          </p:cNvPr>
          <p:cNvSpPr/>
          <p:nvPr/>
        </p:nvSpPr>
        <p:spPr>
          <a:xfrm>
            <a:off x="295092" y="879962"/>
            <a:ext cx="11901186" cy="510888"/>
          </a:xfrm>
          <a:prstGeom prst="rect">
            <a:avLst/>
          </a:prstGeom>
          <a:pattFill prst="pct90">
            <a:fgClr>
              <a:srgbClr val="5A6378">
                <a:lumMod val="50000"/>
              </a:srgbClr>
            </a:fgClr>
            <a:bgClr>
              <a:srgbClr val="5A6378">
                <a:lumMod val="75000"/>
              </a:srgbClr>
            </a:bgClr>
          </a:pattFill>
          <a:ln w="25400" cap="flat" cmpd="sng" algn="ctr">
            <a:solidFill>
              <a:srgbClr val="575756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90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5" name="Прямоугольник 17">
            <a:extLst>
              <a:ext uri="{FF2B5EF4-FFF2-40B4-BE49-F238E27FC236}">
                <a16:creationId xmlns:a16="http://schemas.microsoft.com/office/drawing/2014/main" id="{65644ACE-3A31-426D-950F-0C97D5AEC5E6}"/>
              </a:ext>
            </a:extLst>
          </p:cNvPr>
          <p:cNvSpPr/>
          <p:nvPr/>
        </p:nvSpPr>
        <p:spPr>
          <a:xfrm rot="5400000">
            <a:off x="441087" y="928738"/>
            <a:ext cx="227167" cy="125068"/>
          </a:xfrm>
          <a:custGeom>
            <a:avLst/>
            <a:gdLst>
              <a:gd name="connsiteX0" fmla="*/ 0 w 4104456"/>
              <a:gd name="connsiteY0" fmla="*/ 0 h 864096"/>
              <a:gd name="connsiteX1" fmla="*/ 4104456 w 4104456"/>
              <a:gd name="connsiteY1" fmla="*/ 0 h 864096"/>
              <a:gd name="connsiteX2" fmla="*/ 4104456 w 4104456"/>
              <a:gd name="connsiteY2" fmla="*/ 864096 h 864096"/>
              <a:gd name="connsiteX3" fmla="*/ 0 w 4104456"/>
              <a:gd name="connsiteY3" fmla="*/ 864096 h 864096"/>
              <a:gd name="connsiteX4" fmla="*/ 0 w 4104456"/>
              <a:gd name="connsiteY4" fmla="*/ 0 h 864096"/>
              <a:gd name="connsiteX0" fmla="*/ 0 w 4104456"/>
              <a:gd name="connsiteY0" fmla="*/ 0 h 864096"/>
              <a:gd name="connsiteX1" fmla="*/ 4104456 w 4104456"/>
              <a:gd name="connsiteY1" fmla="*/ 0 h 864096"/>
              <a:gd name="connsiteX2" fmla="*/ 4084628 w 4104456"/>
              <a:gd name="connsiteY2" fmla="*/ 442444 h 864096"/>
              <a:gd name="connsiteX3" fmla="*/ 4104456 w 4104456"/>
              <a:gd name="connsiteY3" fmla="*/ 864096 h 864096"/>
              <a:gd name="connsiteX4" fmla="*/ 0 w 4104456"/>
              <a:gd name="connsiteY4" fmla="*/ 864096 h 864096"/>
              <a:gd name="connsiteX5" fmla="*/ 0 w 4104456"/>
              <a:gd name="connsiteY5" fmla="*/ 0 h 864096"/>
              <a:gd name="connsiteX0" fmla="*/ 0 w 4104456"/>
              <a:gd name="connsiteY0" fmla="*/ 0 h 864096"/>
              <a:gd name="connsiteX1" fmla="*/ 4104456 w 4104456"/>
              <a:gd name="connsiteY1" fmla="*/ 0 h 864096"/>
              <a:gd name="connsiteX2" fmla="*/ 3852399 w 4104456"/>
              <a:gd name="connsiteY2" fmla="*/ 442444 h 864096"/>
              <a:gd name="connsiteX3" fmla="*/ 4104456 w 4104456"/>
              <a:gd name="connsiteY3" fmla="*/ 864096 h 864096"/>
              <a:gd name="connsiteX4" fmla="*/ 0 w 4104456"/>
              <a:gd name="connsiteY4" fmla="*/ 864096 h 864096"/>
              <a:gd name="connsiteX5" fmla="*/ 0 w 4104456"/>
              <a:gd name="connsiteY5" fmla="*/ 0 h 864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04456" h="864096">
                <a:moveTo>
                  <a:pt x="0" y="0"/>
                </a:moveTo>
                <a:lnTo>
                  <a:pt x="4104456" y="0"/>
                </a:lnTo>
                <a:lnTo>
                  <a:pt x="3852399" y="442444"/>
                </a:lnTo>
                <a:lnTo>
                  <a:pt x="4104456" y="864096"/>
                </a:lnTo>
                <a:lnTo>
                  <a:pt x="0" y="86409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9525" cap="flat" cmpd="sng" algn="ctr">
            <a:noFill/>
            <a:prstDash val="solid"/>
          </a:ln>
          <a:effectLst/>
        </p:spPr>
        <p:txBody>
          <a:bodyPr lIns="121912" tIns="60956" rIns="121912" bIns="60956" rtlCol="0" anchor="ctr"/>
          <a:lstStyle/>
          <a:p>
            <a:pPr marL="0" marR="0" lvl="0" indent="0" algn="ctr" defTabSz="12190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6" name="Текст 11">
            <a:extLst>
              <a:ext uri="{FF2B5EF4-FFF2-40B4-BE49-F238E27FC236}">
                <a16:creationId xmlns:a16="http://schemas.microsoft.com/office/drawing/2014/main" id="{376CE0E7-1CC8-478A-A8C6-8932EF6A9518}"/>
              </a:ext>
            </a:extLst>
          </p:cNvPr>
          <p:cNvSpPr txBox="1">
            <a:spLocks/>
          </p:cNvSpPr>
          <p:nvPr/>
        </p:nvSpPr>
        <p:spPr>
          <a:xfrm>
            <a:off x="717438" y="936739"/>
            <a:ext cx="10760546" cy="489906"/>
          </a:xfrm>
          <a:prstGeom prst="rect">
            <a:avLst/>
          </a:prstGeom>
        </p:spPr>
        <p:txBody>
          <a:bodyPr numCol="1" spcCol="720000"/>
          <a:lstStyle>
            <a:lvl1pPr marL="914446" indent="-914446" algn="l" defTabSz="2438522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•"/>
              <a:defRPr sz="24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Chevin Pro Light"/>
                <a:ea typeface="+mn-ea"/>
                <a:cs typeface="Chevin Pro Light"/>
              </a:defRPr>
            </a:lvl1pPr>
            <a:lvl2pPr marL="1981299" indent="-762038" algn="l" defTabSz="2438522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24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Chevin Pro Light"/>
                <a:ea typeface="+mn-ea"/>
                <a:cs typeface="Chevin Pro Light"/>
              </a:defRPr>
            </a:lvl2pPr>
            <a:lvl3pPr marL="3048152" indent="-609630" algn="l" defTabSz="2438522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•"/>
              <a:defRPr sz="24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Chevin Pro Light"/>
                <a:ea typeface="+mn-ea"/>
                <a:cs typeface="Chevin Pro Light"/>
              </a:defRPr>
            </a:lvl3pPr>
            <a:lvl4pPr marL="4267413" indent="-609630" algn="l" defTabSz="2438522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24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Chevin Pro Light"/>
                <a:ea typeface="+mn-ea"/>
                <a:cs typeface="Chevin Pro Light"/>
              </a:defRPr>
            </a:lvl4pPr>
            <a:lvl5pPr marL="5486674" indent="-609630" algn="l" defTabSz="2438522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»"/>
              <a:defRPr sz="24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Chevin Pro Light"/>
                <a:ea typeface="+mn-ea"/>
                <a:cs typeface="Chevin Pro Light"/>
              </a:defRPr>
            </a:lvl5pPr>
            <a:lvl6pPr marL="6705935" indent="-609630" algn="l" defTabSz="243852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25196" indent="-609630" algn="l" defTabSz="243852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4457" indent="-609630" algn="l" defTabSz="243852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363718" indent="-609630" algn="l" defTabSz="243852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just" defTabSz="1219017">
              <a:spcBef>
                <a:spcPts val="600"/>
              </a:spcBef>
              <a:spcAft>
                <a:spcPts val="600"/>
              </a:spcAft>
              <a:buClr>
                <a:srgbClr val="E20613"/>
              </a:buClr>
              <a:buSzPct val="250000"/>
              <a:buNone/>
              <a:defRPr/>
            </a:pPr>
            <a:r>
              <a:rPr lang="es-ES" sz="1400" dirty="0">
                <a:solidFill>
                  <a:srgbClr val="FFFFFF"/>
                </a:solidFill>
              </a:rPr>
              <a:t>SIMAGA - Componente Alerta Temprana – Producto Aplicación </a:t>
            </a:r>
            <a:r>
              <a:rPr lang="es-ES" sz="1400" dirty="0" err="1">
                <a:solidFill>
                  <a:srgbClr val="FFFFFF"/>
                </a:solidFill>
              </a:rPr>
              <a:t>Agroclima</a:t>
            </a:r>
            <a:r>
              <a:rPr lang="es-ES" sz="1400" dirty="0">
                <a:solidFill>
                  <a:srgbClr val="FFFFFF"/>
                </a:solidFill>
              </a:rPr>
              <a:t> + Riego</a:t>
            </a:r>
          </a:p>
        </p:txBody>
      </p:sp>
      <p:pic>
        <p:nvPicPr>
          <p:cNvPr id="31" name="Imagen 30">
            <a:extLst>
              <a:ext uri="{FF2B5EF4-FFF2-40B4-BE49-F238E27FC236}">
                <a16:creationId xmlns:a16="http://schemas.microsoft.com/office/drawing/2014/main" id="{1557B0C8-9451-418A-B2D3-52F028DAAC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8169" y="262226"/>
            <a:ext cx="2485938" cy="531034"/>
          </a:xfrm>
          <a:prstGeom prst="rect">
            <a:avLst/>
          </a:prstGeom>
        </p:spPr>
      </p:pic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BA89A219-594B-4A30-93AE-29113F5F2201}"/>
              </a:ext>
            </a:extLst>
          </p:cNvPr>
          <p:cNvCxnSpPr>
            <a:cxnSpLocks/>
            <a:stCxn id="64" idx="1"/>
            <a:endCxn id="63" idx="0"/>
          </p:cNvCxnSpPr>
          <p:nvPr/>
        </p:nvCxnSpPr>
        <p:spPr>
          <a:xfrm>
            <a:off x="2750443" y="2935010"/>
            <a:ext cx="11557" cy="1456566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1A2AFC3A-446F-4150-B681-442CDFF26265}"/>
              </a:ext>
            </a:extLst>
          </p:cNvPr>
          <p:cNvCxnSpPr>
            <a:cxnSpLocks/>
            <a:stCxn id="34" idx="1"/>
            <a:endCxn id="66" idx="0"/>
          </p:cNvCxnSpPr>
          <p:nvPr/>
        </p:nvCxnSpPr>
        <p:spPr>
          <a:xfrm flipH="1">
            <a:off x="11348529" y="2935011"/>
            <a:ext cx="1915" cy="2385080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51AED27C-94DB-41C6-9519-CD4AB722CA57}"/>
              </a:ext>
            </a:extLst>
          </p:cNvPr>
          <p:cNvCxnSpPr>
            <a:cxnSpLocks/>
            <a:stCxn id="32" idx="1"/>
            <a:endCxn id="72" idx="0"/>
          </p:cNvCxnSpPr>
          <p:nvPr/>
        </p:nvCxnSpPr>
        <p:spPr>
          <a:xfrm flipH="1">
            <a:off x="9575074" y="2936266"/>
            <a:ext cx="22333" cy="2674609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FC7C0A03-37E7-472E-86FD-BADA820E5EEA}"/>
              </a:ext>
            </a:extLst>
          </p:cNvPr>
          <p:cNvCxnSpPr>
            <a:cxnSpLocks/>
            <a:stCxn id="30" idx="1"/>
            <a:endCxn id="54" idx="0"/>
          </p:cNvCxnSpPr>
          <p:nvPr/>
        </p:nvCxnSpPr>
        <p:spPr>
          <a:xfrm>
            <a:off x="7844371" y="2935011"/>
            <a:ext cx="6351" cy="967042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23" name="Conector recto 22">
            <a:extLst>
              <a:ext uri="{FF2B5EF4-FFF2-40B4-BE49-F238E27FC236}">
                <a16:creationId xmlns:a16="http://schemas.microsoft.com/office/drawing/2014/main" id="{AF1DF914-7080-4C56-A63B-5795170DE564}"/>
              </a:ext>
            </a:extLst>
          </p:cNvPr>
          <p:cNvCxnSpPr>
            <a:cxnSpLocks/>
            <a:stCxn id="29" idx="1"/>
            <a:endCxn id="71" idx="0"/>
          </p:cNvCxnSpPr>
          <p:nvPr/>
        </p:nvCxnSpPr>
        <p:spPr>
          <a:xfrm flipH="1">
            <a:off x="6136570" y="2935681"/>
            <a:ext cx="7794" cy="1679073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24" name="Conector recto 23">
            <a:extLst>
              <a:ext uri="{FF2B5EF4-FFF2-40B4-BE49-F238E27FC236}">
                <a16:creationId xmlns:a16="http://schemas.microsoft.com/office/drawing/2014/main" id="{B027775C-68BD-48CE-99B5-CF8BEC7A6B63}"/>
              </a:ext>
            </a:extLst>
          </p:cNvPr>
          <p:cNvCxnSpPr>
            <a:cxnSpLocks/>
            <a:stCxn id="27" idx="1"/>
            <a:endCxn id="55" idx="0"/>
          </p:cNvCxnSpPr>
          <p:nvPr/>
        </p:nvCxnSpPr>
        <p:spPr>
          <a:xfrm flipH="1">
            <a:off x="1030094" y="2935010"/>
            <a:ext cx="36404" cy="2021937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sp>
        <p:nvSpPr>
          <p:cNvPr id="25" name="Rectángulo: esquinas superiores redondeadas 24">
            <a:extLst>
              <a:ext uri="{FF2B5EF4-FFF2-40B4-BE49-F238E27FC236}">
                <a16:creationId xmlns:a16="http://schemas.microsoft.com/office/drawing/2014/main" id="{27D89FC8-58CE-440A-8460-2789B37D38B3}"/>
              </a:ext>
            </a:extLst>
          </p:cNvPr>
          <p:cNvSpPr/>
          <p:nvPr/>
        </p:nvSpPr>
        <p:spPr>
          <a:xfrm>
            <a:off x="231622" y="1486730"/>
            <a:ext cx="11943939" cy="721509"/>
          </a:xfrm>
          <a:prstGeom prst="round2SameRect">
            <a:avLst/>
          </a:prstGeom>
          <a:solidFill>
            <a:srgbClr val="4472C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L" sz="1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rPr>
              <a:t>Sistema de Información para el Monitoreo de la Agricultura, Ganadería y Alimentación (SIMAGA)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4DECC207-07EB-44CC-A8E9-1FF718715B24}"/>
              </a:ext>
            </a:extLst>
          </p:cNvPr>
          <p:cNvSpPr txBox="1"/>
          <p:nvPr/>
        </p:nvSpPr>
        <p:spPr>
          <a:xfrm>
            <a:off x="267701" y="3077910"/>
            <a:ext cx="1596943" cy="276999"/>
          </a:xfrm>
          <a:prstGeom prst="rect">
            <a:avLst/>
          </a:prstGeom>
          <a:solidFill>
            <a:srgbClr val="4472C4">
              <a:lumMod val="20000"/>
              <a:lumOff val="80000"/>
            </a:srgb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b="1"/>
            </a:lvl1pPr>
          </a:lstStyle>
          <a:p>
            <a:pPr marL="0" marR="0" lvl="0" indent="0" algn="l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L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Precipitación</a:t>
            </a:r>
          </a:p>
        </p:txBody>
      </p:sp>
      <p:sp>
        <p:nvSpPr>
          <p:cNvPr id="27" name="Rectángulo: esquinas superiores redondeadas 26">
            <a:extLst>
              <a:ext uri="{FF2B5EF4-FFF2-40B4-BE49-F238E27FC236}">
                <a16:creationId xmlns:a16="http://schemas.microsoft.com/office/drawing/2014/main" id="{964E9F47-AD06-4715-A426-5EE5409F8ACC}"/>
              </a:ext>
            </a:extLst>
          </p:cNvPr>
          <p:cNvSpPr/>
          <p:nvPr/>
        </p:nvSpPr>
        <p:spPr>
          <a:xfrm>
            <a:off x="261675" y="2598301"/>
            <a:ext cx="1609645" cy="336709"/>
          </a:xfrm>
          <a:prstGeom prst="round2SameRect">
            <a:avLst/>
          </a:prstGeom>
          <a:solidFill>
            <a:srgbClr val="4472C4">
              <a:alpha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L" sz="1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rPr>
              <a:t>Alerta temprana</a:t>
            </a:r>
          </a:p>
        </p:txBody>
      </p:sp>
      <p:sp>
        <p:nvSpPr>
          <p:cNvPr id="28" name="Rectángulo: esquinas superiores redondeadas 27">
            <a:extLst>
              <a:ext uri="{FF2B5EF4-FFF2-40B4-BE49-F238E27FC236}">
                <a16:creationId xmlns:a16="http://schemas.microsoft.com/office/drawing/2014/main" id="{CE5B21F1-E5CD-482F-8793-43E915F88D5E}"/>
              </a:ext>
            </a:extLst>
          </p:cNvPr>
          <p:cNvSpPr/>
          <p:nvPr/>
        </p:nvSpPr>
        <p:spPr>
          <a:xfrm>
            <a:off x="3639534" y="2604550"/>
            <a:ext cx="1609645" cy="336709"/>
          </a:xfrm>
          <a:prstGeom prst="round2SameRect">
            <a:avLst/>
          </a:prstGeom>
          <a:solidFill>
            <a:srgbClr val="4472C4">
              <a:alpha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L" sz="1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rPr>
              <a:t>Indicadores </a:t>
            </a:r>
          </a:p>
        </p:txBody>
      </p:sp>
      <p:sp>
        <p:nvSpPr>
          <p:cNvPr id="29" name="Rectángulo: esquinas superiores redondeadas 28">
            <a:extLst>
              <a:ext uri="{FF2B5EF4-FFF2-40B4-BE49-F238E27FC236}">
                <a16:creationId xmlns:a16="http://schemas.microsoft.com/office/drawing/2014/main" id="{E67D2BCD-0B63-47E4-80EB-AC2E3EC78DB0}"/>
              </a:ext>
            </a:extLst>
          </p:cNvPr>
          <p:cNvSpPr/>
          <p:nvPr/>
        </p:nvSpPr>
        <p:spPr>
          <a:xfrm>
            <a:off x="5339541" y="2598972"/>
            <a:ext cx="1609645" cy="336709"/>
          </a:xfrm>
          <a:prstGeom prst="round2SameRect">
            <a:avLst/>
          </a:prstGeom>
          <a:solidFill>
            <a:srgbClr val="4472C4">
              <a:alpha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L" sz="1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rPr>
              <a:t>Mercado </a:t>
            </a:r>
          </a:p>
        </p:txBody>
      </p:sp>
      <p:sp>
        <p:nvSpPr>
          <p:cNvPr id="30" name="Rectángulo: esquinas superiores redondeadas 29">
            <a:extLst>
              <a:ext uri="{FF2B5EF4-FFF2-40B4-BE49-F238E27FC236}">
                <a16:creationId xmlns:a16="http://schemas.microsoft.com/office/drawing/2014/main" id="{F38B76BC-7190-4BDD-A0FE-7113092C83CA}"/>
              </a:ext>
            </a:extLst>
          </p:cNvPr>
          <p:cNvSpPr/>
          <p:nvPr/>
        </p:nvSpPr>
        <p:spPr>
          <a:xfrm>
            <a:off x="7039548" y="2598302"/>
            <a:ext cx="1609645" cy="336709"/>
          </a:xfrm>
          <a:prstGeom prst="round2SameRect">
            <a:avLst/>
          </a:prstGeom>
          <a:solidFill>
            <a:srgbClr val="4472C4">
              <a:alpha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L" sz="1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rPr>
              <a:t>Gobernanza </a:t>
            </a:r>
          </a:p>
        </p:txBody>
      </p:sp>
      <p:sp>
        <p:nvSpPr>
          <p:cNvPr id="32" name="Rectángulo: esquinas superiores redondeadas 31">
            <a:extLst>
              <a:ext uri="{FF2B5EF4-FFF2-40B4-BE49-F238E27FC236}">
                <a16:creationId xmlns:a16="http://schemas.microsoft.com/office/drawing/2014/main" id="{8FDA5CD7-8A21-44C2-932A-FA32FD88DFB5}"/>
              </a:ext>
            </a:extLst>
          </p:cNvPr>
          <p:cNvSpPr/>
          <p:nvPr/>
        </p:nvSpPr>
        <p:spPr>
          <a:xfrm>
            <a:off x="8792584" y="2599557"/>
            <a:ext cx="1609645" cy="336709"/>
          </a:xfrm>
          <a:prstGeom prst="round2SameRect">
            <a:avLst/>
          </a:prstGeom>
          <a:solidFill>
            <a:srgbClr val="4472C4">
              <a:alpha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L" sz="1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rPr>
              <a:t>Manejo</a:t>
            </a:r>
          </a:p>
        </p:txBody>
      </p:sp>
      <p:sp>
        <p:nvSpPr>
          <p:cNvPr id="34" name="Rectángulo: esquinas superiores redondeadas 33">
            <a:extLst>
              <a:ext uri="{FF2B5EF4-FFF2-40B4-BE49-F238E27FC236}">
                <a16:creationId xmlns:a16="http://schemas.microsoft.com/office/drawing/2014/main" id="{5C0307C4-3E3D-430F-97F6-E6E3E1CB97EE}"/>
              </a:ext>
            </a:extLst>
          </p:cNvPr>
          <p:cNvSpPr/>
          <p:nvPr/>
        </p:nvSpPr>
        <p:spPr>
          <a:xfrm>
            <a:off x="10545621" y="2598302"/>
            <a:ext cx="1609645" cy="336709"/>
          </a:xfrm>
          <a:prstGeom prst="round2SameRect">
            <a:avLst/>
          </a:prstGeom>
          <a:solidFill>
            <a:srgbClr val="4472C4">
              <a:alpha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L" sz="1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rPr>
              <a:t>Socioeconómico</a:t>
            </a:r>
          </a:p>
        </p:txBody>
      </p:sp>
      <p:sp>
        <p:nvSpPr>
          <p:cNvPr id="35" name="CuadroTexto 34">
            <a:extLst>
              <a:ext uri="{FF2B5EF4-FFF2-40B4-BE49-F238E27FC236}">
                <a16:creationId xmlns:a16="http://schemas.microsoft.com/office/drawing/2014/main" id="{838F7354-A20B-4497-8FE8-35E94F4F368C}"/>
              </a:ext>
            </a:extLst>
          </p:cNvPr>
          <p:cNvSpPr txBox="1"/>
          <p:nvPr/>
        </p:nvSpPr>
        <p:spPr>
          <a:xfrm>
            <a:off x="261672" y="3426499"/>
            <a:ext cx="1596943" cy="276999"/>
          </a:xfrm>
          <a:prstGeom prst="rect">
            <a:avLst/>
          </a:prstGeom>
          <a:solidFill>
            <a:srgbClr val="4472C4">
              <a:lumMod val="20000"/>
              <a:lumOff val="80000"/>
            </a:srgb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b="1"/>
            </a:lvl1pPr>
          </a:lstStyle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L" sz="12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Temperatura</a:t>
            </a:r>
            <a:endParaRPr kumimoji="0" lang="es-CL" sz="12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06A318F8-E23B-4F24-A489-400B2A6D82A7}"/>
              </a:ext>
            </a:extLst>
          </p:cNvPr>
          <p:cNvSpPr txBox="1"/>
          <p:nvPr/>
        </p:nvSpPr>
        <p:spPr>
          <a:xfrm>
            <a:off x="223194" y="4335285"/>
            <a:ext cx="1596943" cy="276999"/>
          </a:xfrm>
          <a:prstGeom prst="rect">
            <a:avLst/>
          </a:prstGeom>
          <a:solidFill>
            <a:srgbClr val="4472C4">
              <a:lumMod val="20000"/>
              <a:lumOff val="80000"/>
            </a:srgb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b="1"/>
            </a:lvl1pPr>
          </a:lstStyle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L" sz="12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Oferta hídrica</a:t>
            </a:r>
            <a:endParaRPr kumimoji="0" lang="es-CL" sz="12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37" name="CuadroTexto 36">
            <a:extLst>
              <a:ext uri="{FF2B5EF4-FFF2-40B4-BE49-F238E27FC236}">
                <a16:creationId xmlns:a16="http://schemas.microsoft.com/office/drawing/2014/main" id="{1ED0ED57-0387-45F4-BAD2-4D57DEC3F500}"/>
              </a:ext>
            </a:extLst>
          </p:cNvPr>
          <p:cNvSpPr txBox="1"/>
          <p:nvPr/>
        </p:nvSpPr>
        <p:spPr>
          <a:xfrm>
            <a:off x="195707" y="4620239"/>
            <a:ext cx="1596943" cy="276999"/>
          </a:xfrm>
          <a:prstGeom prst="rect">
            <a:avLst/>
          </a:prstGeom>
          <a:solidFill>
            <a:srgbClr val="4472C4">
              <a:lumMod val="20000"/>
              <a:lumOff val="80000"/>
            </a:srgb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b="1"/>
            </a:lvl1pPr>
          </a:lstStyle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L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Sequía meteorológica</a:t>
            </a:r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329C3E58-AC51-487D-8CC8-4BC5910FB0F6}"/>
              </a:ext>
            </a:extLst>
          </p:cNvPr>
          <p:cNvSpPr txBox="1"/>
          <p:nvPr/>
        </p:nvSpPr>
        <p:spPr>
          <a:xfrm>
            <a:off x="3647799" y="3203975"/>
            <a:ext cx="1596943" cy="276999"/>
          </a:xfrm>
          <a:prstGeom prst="rect">
            <a:avLst/>
          </a:prstGeom>
          <a:solidFill>
            <a:srgbClr val="4472C4">
              <a:lumMod val="20000"/>
              <a:lumOff val="80000"/>
            </a:srgb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b="1"/>
            </a:lvl1pPr>
          </a:lstStyle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L" sz="12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Seguridad alimentaria</a:t>
            </a:r>
            <a:endParaRPr kumimoji="0" lang="es-CL" sz="12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39" name="CuadroTexto 38">
            <a:extLst>
              <a:ext uri="{FF2B5EF4-FFF2-40B4-BE49-F238E27FC236}">
                <a16:creationId xmlns:a16="http://schemas.microsoft.com/office/drawing/2014/main" id="{BF19D554-ACE9-4497-B059-91E2CC298427}"/>
              </a:ext>
            </a:extLst>
          </p:cNvPr>
          <p:cNvSpPr txBox="1"/>
          <p:nvPr/>
        </p:nvSpPr>
        <p:spPr>
          <a:xfrm>
            <a:off x="3639533" y="3548284"/>
            <a:ext cx="1596943" cy="461665"/>
          </a:xfrm>
          <a:prstGeom prst="rect">
            <a:avLst/>
          </a:prstGeom>
          <a:solidFill>
            <a:srgbClr val="4472C4">
              <a:lumMod val="20000"/>
              <a:lumOff val="80000"/>
            </a:srgb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b="1"/>
            </a:lvl1pPr>
          </a:lstStyle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L" sz="12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Tecnología agropecuaria</a:t>
            </a:r>
            <a:endParaRPr kumimoji="0" lang="es-CL" sz="12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40" name="CuadroTexto 39">
            <a:extLst>
              <a:ext uri="{FF2B5EF4-FFF2-40B4-BE49-F238E27FC236}">
                <a16:creationId xmlns:a16="http://schemas.microsoft.com/office/drawing/2014/main" id="{A59C5A92-F638-4DA6-9274-597C98AD36CE}"/>
              </a:ext>
            </a:extLst>
          </p:cNvPr>
          <p:cNvSpPr txBox="1"/>
          <p:nvPr/>
        </p:nvSpPr>
        <p:spPr>
          <a:xfrm>
            <a:off x="5339542" y="3530383"/>
            <a:ext cx="1596943" cy="276999"/>
          </a:xfrm>
          <a:prstGeom prst="rect">
            <a:avLst/>
          </a:prstGeom>
          <a:solidFill>
            <a:srgbClr val="4472C4">
              <a:lumMod val="20000"/>
              <a:lumOff val="80000"/>
            </a:srgb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b="1"/>
            </a:lvl1pPr>
          </a:lstStyle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L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Cadena </a:t>
            </a:r>
            <a:r>
              <a:rPr kumimoji="0" lang="es-CL" sz="12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de valor</a:t>
            </a:r>
            <a:endParaRPr kumimoji="0" lang="es-CL" sz="12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41" name="CuadroTexto 40">
            <a:extLst>
              <a:ext uri="{FF2B5EF4-FFF2-40B4-BE49-F238E27FC236}">
                <a16:creationId xmlns:a16="http://schemas.microsoft.com/office/drawing/2014/main" id="{D0FE3A78-EB85-4E26-A122-8633599056CD}"/>
              </a:ext>
            </a:extLst>
          </p:cNvPr>
          <p:cNvSpPr txBox="1"/>
          <p:nvPr/>
        </p:nvSpPr>
        <p:spPr>
          <a:xfrm>
            <a:off x="5339541" y="3874692"/>
            <a:ext cx="1596943" cy="276999"/>
          </a:xfrm>
          <a:prstGeom prst="rect">
            <a:avLst/>
          </a:prstGeom>
          <a:solidFill>
            <a:srgbClr val="4472C4">
              <a:lumMod val="20000"/>
              <a:lumOff val="80000"/>
            </a:srgb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b="1"/>
            </a:lvl1pPr>
          </a:lstStyle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L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Acceso </a:t>
            </a:r>
            <a:r>
              <a:rPr kumimoji="0" lang="es-CL" sz="12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a mercado</a:t>
            </a:r>
            <a:endParaRPr kumimoji="0" lang="es-CL" sz="12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42" name="CuadroTexto 41">
            <a:extLst>
              <a:ext uri="{FF2B5EF4-FFF2-40B4-BE49-F238E27FC236}">
                <a16:creationId xmlns:a16="http://schemas.microsoft.com/office/drawing/2014/main" id="{14E79C06-2580-422A-8C66-644175129924}"/>
              </a:ext>
            </a:extLst>
          </p:cNvPr>
          <p:cNvSpPr txBox="1"/>
          <p:nvPr/>
        </p:nvSpPr>
        <p:spPr>
          <a:xfrm>
            <a:off x="5339541" y="4226821"/>
            <a:ext cx="1596943" cy="276999"/>
          </a:xfrm>
          <a:prstGeom prst="rect">
            <a:avLst/>
          </a:prstGeom>
          <a:solidFill>
            <a:srgbClr val="4472C4">
              <a:lumMod val="20000"/>
              <a:lumOff val="80000"/>
            </a:srgb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b="1"/>
            </a:lvl1pPr>
          </a:lstStyle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L" sz="12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Valor agregado</a:t>
            </a:r>
            <a:endParaRPr kumimoji="0" lang="es-CL" sz="12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43" name="CuadroTexto 42">
            <a:extLst>
              <a:ext uri="{FF2B5EF4-FFF2-40B4-BE49-F238E27FC236}">
                <a16:creationId xmlns:a16="http://schemas.microsoft.com/office/drawing/2014/main" id="{AB26BFF1-9BE0-41F0-933A-FD285BB029B6}"/>
              </a:ext>
            </a:extLst>
          </p:cNvPr>
          <p:cNvSpPr txBox="1"/>
          <p:nvPr/>
        </p:nvSpPr>
        <p:spPr>
          <a:xfrm>
            <a:off x="8797021" y="3203975"/>
            <a:ext cx="1596943" cy="276999"/>
          </a:xfrm>
          <a:prstGeom prst="rect">
            <a:avLst/>
          </a:prstGeom>
          <a:solidFill>
            <a:srgbClr val="4472C4">
              <a:lumMod val="20000"/>
              <a:lumOff val="80000"/>
            </a:srgb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b="1"/>
            </a:lvl1pPr>
          </a:lstStyle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L" sz="12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Fertilización</a:t>
            </a:r>
            <a:endParaRPr kumimoji="0" lang="es-CL" sz="12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44" name="CuadroTexto 43">
            <a:extLst>
              <a:ext uri="{FF2B5EF4-FFF2-40B4-BE49-F238E27FC236}">
                <a16:creationId xmlns:a16="http://schemas.microsoft.com/office/drawing/2014/main" id="{412A6845-229F-4A74-BB9B-06296E97FFDC}"/>
              </a:ext>
            </a:extLst>
          </p:cNvPr>
          <p:cNvSpPr txBox="1"/>
          <p:nvPr/>
        </p:nvSpPr>
        <p:spPr>
          <a:xfrm>
            <a:off x="8805286" y="3548284"/>
            <a:ext cx="1596943" cy="276999"/>
          </a:xfrm>
          <a:prstGeom prst="rect">
            <a:avLst/>
          </a:prstGeom>
          <a:solidFill>
            <a:srgbClr val="4472C4">
              <a:lumMod val="20000"/>
              <a:lumOff val="80000"/>
            </a:srgb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b="1"/>
            </a:lvl1pPr>
          </a:lstStyle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L" sz="12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Riego</a:t>
            </a:r>
            <a:endParaRPr kumimoji="0" lang="es-CL" sz="12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45" name="CuadroTexto 44">
            <a:extLst>
              <a:ext uri="{FF2B5EF4-FFF2-40B4-BE49-F238E27FC236}">
                <a16:creationId xmlns:a16="http://schemas.microsoft.com/office/drawing/2014/main" id="{EDCA8487-0696-458D-A837-FBAC765C0618}"/>
              </a:ext>
            </a:extLst>
          </p:cNvPr>
          <p:cNvSpPr txBox="1"/>
          <p:nvPr/>
        </p:nvSpPr>
        <p:spPr>
          <a:xfrm>
            <a:off x="8792584" y="3892594"/>
            <a:ext cx="1596943" cy="461665"/>
          </a:xfrm>
          <a:prstGeom prst="rect">
            <a:avLst/>
          </a:prstGeom>
          <a:solidFill>
            <a:srgbClr val="4472C4">
              <a:lumMod val="20000"/>
              <a:lumOff val="80000"/>
            </a:srgb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b="1"/>
            </a:lvl1pPr>
          </a:lstStyle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L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Sistema de producción</a:t>
            </a:r>
          </a:p>
        </p:txBody>
      </p:sp>
      <p:sp>
        <p:nvSpPr>
          <p:cNvPr id="46" name="CuadroTexto 45">
            <a:extLst>
              <a:ext uri="{FF2B5EF4-FFF2-40B4-BE49-F238E27FC236}">
                <a16:creationId xmlns:a16="http://schemas.microsoft.com/office/drawing/2014/main" id="{FC3B6EED-A47D-4CD8-9258-BC1FD2AC09EE}"/>
              </a:ext>
            </a:extLst>
          </p:cNvPr>
          <p:cNvSpPr txBox="1"/>
          <p:nvPr/>
        </p:nvSpPr>
        <p:spPr>
          <a:xfrm>
            <a:off x="10550057" y="3213335"/>
            <a:ext cx="1596943" cy="461665"/>
          </a:xfrm>
          <a:prstGeom prst="rect">
            <a:avLst/>
          </a:prstGeom>
          <a:solidFill>
            <a:srgbClr val="4472C4">
              <a:lumMod val="20000"/>
              <a:lumOff val="80000"/>
            </a:srgb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b="1"/>
            </a:lvl1pPr>
          </a:lstStyle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L" sz="12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Agricultura subsistencia</a:t>
            </a:r>
            <a:endParaRPr kumimoji="0" lang="es-CL" sz="12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47" name="CuadroTexto 46">
            <a:extLst>
              <a:ext uri="{FF2B5EF4-FFF2-40B4-BE49-F238E27FC236}">
                <a16:creationId xmlns:a16="http://schemas.microsoft.com/office/drawing/2014/main" id="{D15EFD6D-89F7-4898-A3B9-0D4D119300FC}"/>
              </a:ext>
            </a:extLst>
          </p:cNvPr>
          <p:cNvSpPr txBox="1"/>
          <p:nvPr/>
        </p:nvSpPr>
        <p:spPr>
          <a:xfrm>
            <a:off x="10565832" y="3775217"/>
            <a:ext cx="1596943" cy="461665"/>
          </a:xfrm>
          <a:prstGeom prst="rect">
            <a:avLst/>
          </a:prstGeom>
          <a:solidFill>
            <a:srgbClr val="4472C4">
              <a:lumMod val="20000"/>
              <a:lumOff val="80000"/>
            </a:srgb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b="1"/>
            </a:lvl1pPr>
          </a:lstStyle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L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Agricultura excedentaria</a:t>
            </a:r>
          </a:p>
        </p:txBody>
      </p:sp>
      <p:sp>
        <p:nvSpPr>
          <p:cNvPr id="48" name="CuadroTexto 47">
            <a:extLst>
              <a:ext uri="{FF2B5EF4-FFF2-40B4-BE49-F238E27FC236}">
                <a16:creationId xmlns:a16="http://schemas.microsoft.com/office/drawing/2014/main" id="{B0DB3B92-6B5C-41E2-BAAE-84B6AB6899F0}"/>
              </a:ext>
            </a:extLst>
          </p:cNvPr>
          <p:cNvSpPr txBox="1"/>
          <p:nvPr/>
        </p:nvSpPr>
        <p:spPr>
          <a:xfrm>
            <a:off x="10526424" y="4292839"/>
            <a:ext cx="1596943" cy="276999"/>
          </a:xfrm>
          <a:prstGeom prst="rect">
            <a:avLst/>
          </a:prstGeom>
          <a:solidFill>
            <a:srgbClr val="4472C4">
              <a:lumMod val="20000"/>
              <a:lumOff val="80000"/>
            </a:srgb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b="1"/>
            </a:lvl1pPr>
          </a:lstStyle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L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Agricultura comercial</a:t>
            </a:r>
          </a:p>
        </p:txBody>
      </p:sp>
      <p:sp>
        <p:nvSpPr>
          <p:cNvPr id="49" name="CuadroTexto 48">
            <a:extLst>
              <a:ext uri="{FF2B5EF4-FFF2-40B4-BE49-F238E27FC236}">
                <a16:creationId xmlns:a16="http://schemas.microsoft.com/office/drawing/2014/main" id="{E2980EE5-B696-4D45-A1C4-A89EE931E9BF}"/>
              </a:ext>
            </a:extLst>
          </p:cNvPr>
          <p:cNvSpPr txBox="1"/>
          <p:nvPr/>
        </p:nvSpPr>
        <p:spPr>
          <a:xfrm>
            <a:off x="3639533" y="4086718"/>
            <a:ext cx="1596943" cy="276999"/>
          </a:xfrm>
          <a:prstGeom prst="rect">
            <a:avLst/>
          </a:prstGeom>
          <a:solidFill>
            <a:srgbClr val="4472C4">
              <a:lumMod val="20000"/>
              <a:lumOff val="80000"/>
            </a:srgb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b="1"/>
            </a:lvl1pPr>
          </a:lstStyle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L" sz="12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Recurso hídrico</a:t>
            </a:r>
            <a:endParaRPr kumimoji="0" lang="es-CL" sz="12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50" name="CuadroTexto 49">
            <a:extLst>
              <a:ext uri="{FF2B5EF4-FFF2-40B4-BE49-F238E27FC236}">
                <a16:creationId xmlns:a16="http://schemas.microsoft.com/office/drawing/2014/main" id="{54977F50-EA8A-4665-868D-8E707CE3ACE7}"/>
              </a:ext>
            </a:extLst>
          </p:cNvPr>
          <p:cNvSpPr txBox="1"/>
          <p:nvPr/>
        </p:nvSpPr>
        <p:spPr>
          <a:xfrm>
            <a:off x="8805286" y="4530920"/>
            <a:ext cx="1596943" cy="276999"/>
          </a:xfrm>
          <a:prstGeom prst="rect">
            <a:avLst/>
          </a:prstGeom>
          <a:solidFill>
            <a:srgbClr val="4472C4">
              <a:lumMod val="20000"/>
              <a:lumOff val="80000"/>
            </a:srgb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b="1"/>
            </a:lvl1pPr>
          </a:lstStyle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L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Manejo residuos</a:t>
            </a:r>
          </a:p>
        </p:txBody>
      </p:sp>
      <p:sp>
        <p:nvSpPr>
          <p:cNvPr id="51" name="CuadroTexto 50">
            <a:extLst>
              <a:ext uri="{FF2B5EF4-FFF2-40B4-BE49-F238E27FC236}">
                <a16:creationId xmlns:a16="http://schemas.microsoft.com/office/drawing/2014/main" id="{8CC560A2-D444-4129-9A58-8CE16B684318}"/>
              </a:ext>
            </a:extLst>
          </p:cNvPr>
          <p:cNvSpPr txBox="1"/>
          <p:nvPr/>
        </p:nvSpPr>
        <p:spPr>
          <a:xfrm>
            <a:off x="7047365" y="3213335"/>
            <a:ext cx="1596943" cy="276999"/>
          </a:xfrm>
          <a:prstGeom prst="rect">
            <a:avLst/>
          </a:prstGeom>
          <a:solidFill>
            <a:srgbClr val="4472C4">
              <a:lumMod val="20000"/>
              <a:lumOff val="80000"/>
            </a:srgb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b="1"/>
            </a:lvl1pPr>
          </a:lstStyle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L" sz="12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Extensión rural</a:t>
            </a:r>
            <a:endParaRPr kumimoji="0" lang="es-CL" sz="12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52" name="CuadroTexto 51">
            <a:extLst>
              <a:ext uri="{FF2B5EF4-FFF2-40B4-BE49-F238E27FC236}">
                <a16:creationId xmlns:a16="http://schemas.microsoft.com/office/drawing/2014/main" id="{4B280D58-2E1F-4EF7-B9CE-FCB348DC2960}"/>
              </a:ext>
            </a:extLst>
          </p:cNvPr>
          <p:cNvSpPr txBox="1"/>
          <p:nvPr/>
        </p:nvSpPr>
        <p:spPr>
          <a:xfrm>
            <a:off x="3682193" y="4410021"/>
            <a:ext cx="1596943" cy="461665"/>
          </a:xfrm>
          <a:prstGeom prst="rect">
            <a:avLst/>
          </a:prstGeom>
          <a:solidFill>
            <a:srgbClr val="4472C4">
              <a:lumMod val="20000"/>
              <a:lumOff val="80000"/>
            </a:srgb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b="1"/>
            </a:lvl1pPr>
          </a:lstStyle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L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Producción alimentaria</a:t>
            </a:r>
          </a:p>
        </p:txBody>
      </p:sp>
      <p:sp>
        <p:nvSpPr>
          <p:cNvPr id="53" name="CuadroTexto 52">
            <a:extLst>
              <a:ext uri="{FF2B5EF4-FFF2-40B4-BE49-F238E27FC236}">
                <a16:creationId xmlns:a16="http://schemas.microsoft.com/office/drawing/2014/main" id="{39902985-B4A9-4DB9-9321-029D7DF54648}"/>
              </a:ext>
            </a:extLst>
          </p:cNvPr>
          <p:cNvSpPr txBox="1"/>
          <p:nvPr/>
        </p:nvSpPr>
        <p:spPr>
          <a:xfrm>
            <a:off x="7052250" y="3550688"/>
            <a:ext cx="1596943" cy="276999"/>
          </a:xfrm>
          <a:prstGeom prst="rect">
            <a:avLst/>
          </a:prstGeom>
          <a:solidFill>
            <a:srgbClr val="4472C4">
              <a:lumMod val="20000"/>
              <a:lumOff val="80000"/>
            </a:srgb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b="1"/>
            </a:lvl1pPr>
          </a:lstStyle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L" sz="12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Desarrollo Agrícola</a:t>
            </a:r>
            <a:endParaRPr kumimoji="0" lang="es-CL" sz="12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54" name="CuadroTexto 53">
            <a:extLst>
              <a:ext uri="{FF2B5EF4-FFF2-40B4-BE49-F238E27FC236}">
                <a16:creationId xmlns:a16="http://schemas.microsoft.com/office/drawing/2014/main" id="{9C559727-1C5D-4C59-A4B1-583A6ECA1D25}"/>
              </a:ext>
            </a:extLst>
          </p:cNvPr>
          <p:cNvSpPr txBox="1"/>
          <p:nvPr/>
        </p:nvSpPr>
        <p:spPr>
          <a:xfrm>
            <a:off x="7052250" y="3902053"/>
            <a:ext cx="1596943" cy="646331"/>
          </a:xfrm>
          <a:prstGeom prst="rect">
            <a:avLst/>
          </a:prstGeom>
          <a:solidFill>
            <a:srgbClr val="4472C4">
              <a:lumMod val="20000"/>
              <a:lumOff val="80000"/>
            </a:srgb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b="1"/>
            </a:lvl1pPr>
          </a:lstStyle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L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Socios estratégicos (ganaderos, caficultores, </a:t>
            </a:r>
            <a:r>
              <a:rPr kumimoji="0" lang="es-CL" sz="12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etc</a:t>
            </a:r>
            <a:r>
              <a:rPr kumimoji="0" lang="es-CL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)</a:t>
            </a:r>
          </a:p>
        </p:txBody>
      </p:sp>
      <p:sp>
        <p:nvSpPr>
          <p:cNvPr id="55" name="CuadroTexto 54">
            <a:extLst>
              <a:ext uri="{FF2B5EF4-FFF2-40B4-BE49-F238E27FC236}">
                <a16:creationId xmlns:a16="http://schemas.microsoft.com/office/drawing/2014/main" id="{A98F1C80-1D19-4A23-9FCE-77EBFDE88AE2}"/>
              </a:ext>
            </a:extLst>
          </p:cNvPr>
          <p:cNvSpPr txBox="1"/>
          <p:nvPr/>
        </p:nvSpPr>
        <p:spPr>
          <a:xfrm>
            <a:off x="231622" y="4956947"/>
            <a:ext cx="1596943" cy="276999"/>
          </a:xfrm>
          <a:prstGeom prst="rect">
            <a:avLst/>
          </a:prstGeom>
          <a:solidFill>
            <a:srgbClr val="4472C4">
              <a:lumMod val="20000"/>
              <a:lumOff val="80000"/>
            </a:srgb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b="1"/>
            </a:lvl1pPr>
          </a:lstStyle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L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GEI </a:t>
            </a:r>
            <a:r>
              <a:rPr kumimoji="0" lang="es-CL" sz="12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- AFOLU</a:t>
            </a:r>
            <a:endParaRPr kumimoji="0" lang="es-CL" sz="12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56" name="CuadroTexto 55">
            <a:extLst>
              <a:ext uri="{FF2B5EF4-FFF2-40B4-BE49-F238E27FC236}">
                <a16:creationId xmlns:a16="http://schemas.microsoft.com/office/drawing/2014/main" id="{DB70D2CD-71E9-4A5F-998A-B9FED0137B13}"/>
              </a:ext>
            </a:extLst>
          </p:cNvPr>
          <p:cNvSpPr txBox="1"/>
          <p:nvPr/>
        </p:nvSpPr>
        <p:spPr>
          <a:xfrm>
            <a:off x="5347805" y="3201547"/>
            <a:ext cx="1596943" cy="276999"/>
          </a:xfrm>
          <a:prstGeom prst="rect">
            <a:avLst/>
          </a:prstGeom>
          <a:solidFill>
            <a:srgbClr val="4472C4">
              <a:lumMod val="20000"/>
              <a:lumOff val="80000"/>
            </a:srgb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b="1"/>
            </a:lvl1pPr>
          </a:lstStyle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L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Oferta </a:t>
            </a:r>
            <a:r>
              <a:rPr kumimoji="0" lang="es-CL" sz="12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y demanda</a:t>
            </a:r>
            <a:endParaRPr kumimoji="0" lang="es-CL" sz="12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57" name="CuadroTexto 56">
            <a:extLst>
              <a:ext uri="{FF2B5EF4-FFF2-40B4-BE49-F238E27FC236}">
                <a16:creationId xmlns:a16="http://schemas.microsoft.com/office/drawing/2014/main" id="{4094325C-F465-4808-814F-262E228DCC11}"/>
              </a:ext>
            </a:extLst>
          </p:cNvPr>
          <p:cNvSpPr txBox="1"/>
          <p:nvPr/>
        </p:nvSpPr>
        <p:spPr>
          <a:xfrm>
            <a:off x="8792584" y="4990078"/>
            <a:ext cx="1596943" cy="461665"/>
          </a:xfrm>
          <a:prstGeom prst="rect">
            <a:avLst/>
          </a:prstGeom>
          <a:solidFill>
            <a:srgbClr val="4472C4">
              <a:lumMod val="20000"/>
              <a:lumOff val="80000"/>
            </a:srgb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b="1"/>
            </a:lvl1pPr>
          </a:lstStyle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L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Capacidad de uso de la tierra</a:t>
            </a:r>
          </a:p>
        </p:txBody>
      </p:sp>
      <p:sp>
        <p:nvSpPr>
          <p:cNvPr id="58" name="CuadroTexto 57">
            <a:extLst>
              <a:ext uri="{FF2B5EF4-FFF2-40B4-BE49-F238E27FC236}">
                <a16:creationId xmlns:a16="http://schemas.microsoft.com/office/drawing/2014/main" id="{D20AF73C-D6E7-44E9-B042-079B71081E6F}"/>
              </a:ext>
            </a:extLst>
          </p:cNvPr>
          <p:cNvSpPr txBox="1"/>
          <p:nvPr/>
        </p:nvSpPr>
        <p:spPr>
          <a:xfrm>
            <a:off x="10578616" y="4622408"/>
            <a:ext cx="1596943" cy="646331"/>
          </a:xfrm>
          <a:prstGeom prst="rect">
            <a:avLst/>
          </a:prstGeom>
          <a:solidFill>
            <a:srgbClr val="4472C4">
              <a:lumMod val="20000"/>
              <a:lumOff val="80000"/>
            </a:srgb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b="1"/>
            </a:lvl1pPr>
          </a:lstStyle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L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Población económicamente activa</a:t>
            </a:r>
          </a:p>
        </p:txBody>
      </p:sp>
      <p:sp>
        <p:nvSpPr>
          <p:cNvPr id="59" name="CuadroTexto 58">
            <a:extLst>
              <a:ext uri="{FF2B5EF4-FFF2-40B4-BE49-F238E27FC236}">
                <a16:creationId xmlns:a16="http://schemas.microsoft.com/office/drawing/2014/main" id="{AB3FF5CC-0881-4AE8-949B-93E0CCC288BC}"/>
              </a:ext>
            </a:extLst>
          </p:cNvPr>
          <p:cNvSpPr txBox="1"/>
          <p:nvPr/>
        </p:nvSpPr>
        <p:spPr>
          <a:xfrm>
            <a:off x="1963530" y="3343008"/>
            <a:ext cx="1596943" cy="276999"/>
          </a:xfrm>
          <a:prstGeom prst="rect">
            <a:avLst/>
          </a:prstGeom>
          <a:solidFill>
            <a:srgbClr val="4472C4">
              <a:lumMod val="20000"/>
              <a:lumOff val="80000"/>
            </a:srgb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b="1"/>
            </a:lvl1pPr>
          </a:lstStyle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L" sz="12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Frutales</a:t>
            </a:r>
            <a:endParaRPr kumimoji="0" lang="es-CL" sz="12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60" name="CuadroTexto 59">
            <a:extLst>
              <a:ext uri="{FF2B5EF4-FFF2-40B4-BE49-F238E27FC236}">
                <a16:creationId xmlns:a16="http://schemas.microsoft.com/office/drawing/2014/main" id="{11C17086-1354-4EEF-8115-CFEE81E39B56}"/>
              </a:ext>
            </a:extLst>
          </p:cNvPr>
          <p:cNvSpPr txBox="1"/>
          <p:nvPr/>
        </p:nvSpPr>
        <p:spPr>
          <a:xfrm>
            <a:off x="1963529" y="3687318"/>
            <a:ext cx="1596943" cy="276999"/>
          </a:xfrm>
          <a:prstGeom prst="rect">
            <a:avLst/>
          </a:prstGeom>
          <a:solidFill>
            <a:srgbClr val="4472C4">
              <a:lumMod val="20000"/>
              <a:lumOff val="80000"/>
            </a:srgb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b="1"/>
            </a:lvl1pPr>
          </a:lstStyle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L" sz="12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Hortalizas</a:t>
            </a:r>
            <a:endParaRPr kumimoji="0" lang="es-CL" sz="12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61" name="CuadroTexto 60">
            <a:extLst>
              <a:ext uri="{FF2B5EF4-FFF2-40B4-BE49-F238E27FC236}">
                <a16:creationId xmlns:a16="http://schemas.microsoft.com/office/drawing/2014/main" id="{C0C29DC0-A169-49A1-B92A-0DE006AFC226}"/>
              </a:ext>
            </a:extLst>
          </p:cNvPr>
          <p:cNvSpPr txBox="1"/>
          <p:nvPr/>
        </p:nvSpPr>
        <p:spPr>
          <a:xfrm>
            <a:off x="1963529" y="4039447"/>
            <a:ext cx="1596943" cy="276999"/>
          </a:xfrm>
          <a:prstGeom prst="rect">
            <a:avLst/>
          </a:prstGeom>
          <a:solidFill>
            <a:srgbClr val="4472C4">
              <a:lumMod val="20000"/>
              <a:lumOff val="80000"/>
            </a:srgb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b="1"/>
            </a:lvl1pPr>
          </a:lstStyle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L" sz="12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Pecuarios</a:t>
            </a:r>
            <a:endParaRPr kumimoji="0" lang="es-CL" sz="12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62" name="CuadroTexto 61">
            <a:extLst>
              <a:ext uri="{FF2B5EF4-FFF2-40B4-BE49-F238E27FC236}">
                <a16:creationId xmlns:a16="http://schemas.microsoft.com/office/drawing/2014/main" id="{DAA7A010-BD9F-47E5-9CBD-E9BA4B88B83A}"/>
              </a:ext>
            </a:extLst>
          </p:cNvPr>
          <p:cNvSpPr txBox="1"/>
          <p:nvPr/>
        </p:nvSpPr>
        <p:spPr>
          <a:xfrm>
            <a:off x="1963528" y="3014172"/>
            <a:ext cx="1596943" cy="276999"/>
          </a:xfrm>
          <a:prstGeom prst="rect">
            <a:avLst/>
          </a:prstGeom>
          <a:solidFill>
            <a:srgbClr val="4472C4">
              <a:lumMod val="20000"/>
              <a:lumOff val="80000"/>
            </a:srgb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b="1"/>
            </a:lvl1pPr>
          </a:lstStyle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L" sz="12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Granos básicos</a:t>
            </a:r>
            <a:endParaRPr kumimoji="0" lang="es-CL" sz="12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63" name="CuadroTexto 62">
            <a:extLst>
              <a:ext uri="{FF2B5EF4-FFF2-40B4-BE49-F238E27FC236}">
                <a16:creationId xmlns:a16="http://schemas.microsoft.com/office/drawing/2014/main" id="{C767A489-BADB-4A1E-85C1-8BBD2C498F7B}"/>
              </a:ext>
            </a:extLst>
          </p:cNvPr>
          <p:cNvSpPr txBox="1"/>
          <p:nvPr/>
        </p:nvSpPr>
        <p:spPr>
          <a:xfrm>
            <a:off x="1963528" y="4391576"/>
            <a:ext cx="1596943" cy="461665"/>
          </a:xfrm>
          <a:prstGeom prst="rect">
            <a:avLst/>
          </a:prstGeom>
          <a:solidFill>
            <a:srgbClr val="4472C4">
              <a:lumMod val="20000"/>
              <a:lumOff val="80000"/>
            </a:srgb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b="1"/>
            </a:lvl1pPr>
          </a:lstStyle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L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Productos de exportación</a:t>
            </a:r>
          </a:p>
        </p:txBody>
      </p:sp>
      <p:sp>
        <p:nvSpPr>
          <p:cNvPr id="64" name="Rectángulo: esquinas superiores redondeadas 63">
            <a:extLst>
              <a:ext uri="{FF2B5EF4-FFF2-40B4-BE49-F238E27FC236}">
                <a16:creationId xmlns:a16="http://schemas.microsoft.com/office/drawing/2014/main" id="{89236CC8-E50A-43B8-AD66-71F99A66210A}"/>
              </a:ext>
            </a:extLst>
          </p:cNvPr>
          <p:cNvSpPr/>
          <p:nvPr/>
        </p:nvSpPr>
        <p:spPr>
          <a:xfrm>
            <a:off x="1945620" y="2598301"/>
            <a:ext cx="1609645" cy="336709"/>
          </a:xfrm>
          <a:prstGeom prst="round2SameRect">
            <a:avLst/>
          </a:prstGeom>
          <a:solidFill>
            <a:srgbClr val="4472C4">
              <a:alpha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L" sz="1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rPr>
              <a:t>Producción</a:t>
            </a:r>
          </a:p>
        </p:txBody>
      </p:sp>
      <p:sp>
        <p:nvSpPr>
          <p:cNvPr id="65" name="CuadroTexto 64">
            <a:extLst>
              <a:ext uri="{FF2B5EF4-FFF2-40B4-BE49-F238E27FC236}">
                <a16:creationId xmlns:a16="http://schemas.microsoft.com/office/drawing/2014/main" id="{920DBC15-58B2-41B5-A0DE-114030360775}"/>
              </a:ext>
            </a:extLst>
          </p:cNvPr>
          <p:cNvSpPr txBox="1"/>
          <p:nvPr/>
        </p:nvSpPr>
        <p:spPr>
          <a:xfrm>
            <a:off x="3669373" y="4911928"/>
            <a:ext cx="1596943" cy="461665"/>
          </a:xfrm>
          <a:prstGeom prst="rect">
            <a:avLst/>
          </a:prstGeom>
          <a:solidFill>
            <a:srgbClr val="4472C4">
              <a:lumMod val="20000"/>
              <a:lumOff val="80000"/>
            </a:srgb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b="1"/>
            </a:lvl1pPr>
          </a:lstStyle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L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Superficie en producción</a:t>
            </a:r>
          </a:p>
        </p:txBody>
      </p:sp>
      <p:sp>
        <p:nvSpPr>
          <p:cNvPr id="66" name="CuadroTexto 65">
            <a:extLst>
              <a:ext uri="{FF2B5EF4-FFF2-40B4-BE49-F238E27FC236}">
                <a16:creationId xmlns:a16="http://schemas.microsoft.com/office/drawing/2014/main" id="{576C9103-6FBC-419E-BD98-AE3F21B95246}"/>
              </a:ext>
            </a:extLst>
          </p:cNvPr>
          <p:cNvSpPr txBox="1"/>
          <p:nvPr/>
        </p:nvSpPr>
        <p:spPr>
          <a:xfrm>
            <a:off x="10550057" y="5320091"/>
            <a:ext cx="1596943" cy="461665"/>
          </a:xfrm>
          <a:prstGeom prst="rect">
            <a:avLst/>
          </a:prstGeom>
          <a:solidFill>
            <a:srgbClr val="4472C4">
              <a:lumMod val="20000"/>
              <a:lumOff val="80000"/>
            </a:srgb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b="1"/>
            </a:lvl1pPr>
          </a:lstStyle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L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Empleo directo en campo</a:t>
            </a:r>
          </a:p>
        </p:txBody>
      </p:sp>
      <p:sp>
        <p:nvSpPr>
          <p:cNvPr id="71" name="CuadroTexto 70">
            <a:extLst>
              <a:ext uri="{FF2B5EF4-FFF2-40B4-BE49-F238E27FC236}">
                <a16:creationId xmlns:a16="http://schemas.microsoft.com/office/drawing/2014/main" id="{6F14164C-7F2A-47CA-8A86-688CA98120A4}"/>
              </a:ext>
            </a:extLst>
          </p:cNvPr>
          <p:cNvSpPr txBox="1"/>
          <p:nvPr/>
        </p:nvSpPr>
        <p:spPr>
          <a:xfrm>
            <a:off x="5338098" y="4614754"/>
            <a:ext cx="1596943" cy="461665"/>
          </a:xfrm>
          <a:prstGeom prst="rect">
            <a:avLst/>
          </a:prstGeom>
          <a:solidFill>
            <a:srgbClr val="4472C4">
              <a:lumMod val="20000"/>
              <a:lumOff val="80000"/>
            </a:srgb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b="1"/>
            </a:lvl1pPr>
          </a:lstStyle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L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Destino de </a:t>
            </a:r>
            <a:r>
              <a:rPr kumimoji="0" lang="es-CL" sz="12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la producción</a:t>
            </a:r>
            <a:endParaRPr kumimoji="0" lang="es-CL" sz="12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72" name="CuadroTexto 71">
            <a:extLst>
              <a:ext uri="{FF2B5EF4-FFF2-40B4-BE49-F238E27FC236}">
                <a16:creationId xmlns:a16="http://schemas.microsoft.com/office/drawing/2014/main" id="{04128CC9-CDC3-49D9-9DE8-CF41F6CAC8AF}"/>
              </a:ext>
            </a:extLst>
          </p:cNvPr>
          <p:cNvSpPr txBox="1"/>
          <p:nvPr/>
        </p:nvSpPr>
        <p:spPr>
          <a:xfrm>
            <a:off x="8776602" y="5610875"/>
            <a:ext cx="1596943" cy="461665"/>
          </a:xfrm>
          <a:prstGeom prst="rect">
            <a:avLst/>
          </a:prstGeom>
          <a:solidFill>
            <a:srgbClr val="4472C4">
              <a:lumMod val="20000"/>
              <a:lumOff val="80000"/>
            </a:srgb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b="1"/>
            </a:lvl1pPr>
          </a:lstStyle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L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Cambio de uso de la tierra</a:t>
            </a:r>
          </a:p>
        </p:txBody>
      </p:sp>
      <p:cxnSp>
        <p:nvCxnSpPr>
          <p:cNvPr id="73" name="Conector recto 72">
            <a:extLst>
              <a:ext uri="{FF2B5EF4-FFF2-40B4-BE49-F238E27FC236}">
                <a16:creationId xmlns:a16="http://schemas.microsoft.com/office/drawing/2014/main" id="{FA2DA5AB-5D7D-459C-B2B7-FBE50CAD3AF5}"/>
              </a:ext>
            </a:extLst>
          </p:cNvPr>
          <p:cNvCxnSpPr>
            <a:cxnSpLocks/>
            <a:stCxn id="28" idx="1"/>
            <a:endCxn id="38" idx="0"/>
          </p:cNvCxnSpPr>
          <p:nvPr/>
        </p:nvCxnSpPr>
        <p:spPr>
          <a:xfrm>
            <a:off x="4444357" y="2941259"/>
            <a:ext cx="1914" cy="262716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74" name="Conector: angular 73">
            <a:extLst>
              <a:ext uri="{FF2B5EF4-FFF2-40B4-BE49-F238E27FC236}">
                <a16:creationId xmlns:a16="http://schemas.microsoft.com/office/drawing/2014/main" id="{8A029029-B6CF-450B-95EC-B95A1A41D71A}"/>
              </a:ext>
            </a:extLst>
          </p:cNvPr>
          <p:cNvCxnSpPr>
            <a:cxnSpLocks/>
            <a:stCxn id="25" idx="1"/>
            <a:endCxn id="64" idx="3"/>
          </p:cNvCxnSpPr>
          <p:nvPr/>
        </p:nvCxnSpPr>
        <p:spPr>
          <a:xfrm rot="5400000">
            <a:off x="4281987" y="676696"/>
            <a:ext cx="390062" cy="3453149"/>
          </a:xfrm>
          <a:prstGeom prst="bentConnector3">
            <a:avLst>
              <a:gd name="adj1" fmla="val 50000"/>
            </a:avLst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75" name="Conector: angular 74">
            <a:extLst>
              <a:ext uri="{FF2B5EF4-FFF2-40B4-BE49-F238E27FC236}">
                <a16:creationId xmlns:a16="http://schemas.microsoft.com/office/drawing/2014/main" id="{0788294C-E58B-44B9-AB48-7D297ACE44A5}"/>
              </a:ext>
            </a:extLst>
          </p:cNvPr>
          <p:cNvCxnSpPr>
            <a:cxnSpLocks/>
            <a:stCxn id="25" idx="1"/>
            <a:endCxn id="28" idx="3"/>
          </p:cNvCxnSpPr>
          <p:nvPr/>
        </p:nvCxnSpPr>
        <p:spPr>
          <a:xfrm rot="5400000">
            <a:off x="5125819" y="1526777"/>
            <a:ext cx="396311" cy="1759235"/>
          </a:xfrm>
          <a:prstGeom prst="bentConnector3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76" name="Conector: angular 75">
            <a:extLst>
              <a:ext uri="{FF2B5EF4-FFF2-40B4-BE49-F238E27FC236}">
                <a16:creationId xmlns:a16="http://schemas.microsoft.com/office/drawing/2014/main" id="{10CC84D5-BB3A-413F-9573-3DA9EFEEE3AB}"/>
              </a:ext>
            </a:extLst>
          </p:cNvPr>
          <p:cNvCxnSpPr>
            <a:cxnSpLocks/>
            <a:stCxn id="25" idx="1"/>
            <a:endCxn id="29" idx="3"/>
          </p:cNvCxnSpPr>
          <p:nvPr/>
        </p:nvCxnSpPr>
        <p:spPr>
          <a:xfrm rot="5400000">
            <a:off x="5978612" y="2373992"/>
            <a:ext cx="390733" cy="59228"/>
          </a:xfrm>
          <a:prstGeom prst="bentConnector3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77" name="Conector: angular 76">
            <a:extLst>
              <a:ext uri="{FF2B5EF4-FFF2-40B4-BE49-F238E27FC236}">
                <a16:creationId xmlns:a16="http://schemas.microsoft.com/office/drawing/2014/main" id="{9C4E7926-4900-4918-8698-301AA18051EB}"/>
              </a:ext>
            </a:extLst>
          </p:cNvPr>
          <p:cNvCxnSpPr>
            <a:cxnSpLocks/>
            <a:stCxn id="25" idx="1"/>
            <a:endCxn id="30" idx="3"/>
          </p:cNvCxnSpPr>
          <p:nvPr/>
        </p:nvCxnSpPr>
        <p:spPr>
          <a:xfrm rot="16200000" flipH="1">
            <a:off x="6828950" y="1582880"/>
            <a:ext cx="390063" cy="1640779"/>
          </a:xfrm>
          <a:prstGeom prst="bentConnector3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78" name="Conector: angular 77">
            <a:extLst>
              <a:ext uri="{FF2B5EF4-FFF2-40B4-BE49-F238E27FC236}">
                <a16:creationId xmlns:a16="http://schemas.microsoft.com/office/drawing/2014/main" id="{36C3497C-C74F-4F26-813D-42CAF17CD899}"/>
              </a:ext>
            </a:extLst>
          </p:cNvPr>
          <p:cNvCxnSpPr>
            <a:cxnSpLocks/>
            <a:stCxn id="25" idx="1"/>
            <a:endCxn id="32" idx="3"/>
          </p:cNvCxnSpPr>
          <p:nvPr/>
        </p:nvCxnSpPr>
        <p:spPr>
          <a:xfrm rot="16200000" flipH="1">
            <a:off x="7704840" y="706990"/>
            <a:ext cx="391319" cy="3393816"/>
          </a:xfrm>
          <a:prstGeom prst="bentConnector3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79" name="Conector: angular 78">
            <a:extLst>
              <a:ext uri="{FF2B5EF4-FFF2-40B4-BE49-F238E27FC236}">
                <a16:creationId xmlns:a16="http://schemas.microsoft.com/office/drawing/2014/main" id="{5FD25A9E-B73B-44B8-8131-D1432E5E8C96}"/>
              </a:ext>
            </a:extLst>
          </p:cNvPr>
          <p:cNvCxnSpPr>
            <a:cxnSpLocks/>
            <a:stCxn id="25" idx="1"/>
            <a:endCxn id="34" idx="3"/>
          </p:cNvCxnSpPr>
          <p:nvPr/>
        </p:nvCxnSpPr>
        <p:spPr>
          <a:xfrm rot="16200000" flipH="1">
            <a:off x="8581986" y="-170157"/>
            <a:ext cx="390063" cy="5146852"/>
          </a:xfrm>
          <a:prstGeom prst="bentConnector3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80" name="Conector: angular 79">
            <a:extLst>
              <a:ext uri="{FF2B5EF4-FFF2-40B4-BE49-F238E27FC236}">
                <a16:creationId xmlns:a16="http://schemas.microsoft.com/office/drawing/2014/main" id="{8BD8DC1F-EFAF-4CD0-BB5F-D060DB6A109B}"/>
              </a:ext>
            </a:extLst>
          </p:cNvPr>
          <p:cNvCxnSpPr>
            <a:cxnSpLocks/>
            <a:stCxn id="25" idx="1"/>
            <a:endCxn id="27" idx="3"/>
          </p:cNvCxnSpPr>
          <p:nvPr/>
        </p:nvCxnSpPr>
        <p:spPr>
          <a:xfrm rot="5400000">
            <a:off x="3440014" y="-165277"/>
            <a:ext cx="390062" cy="5137094"/>
          </a:xfrm>
          <a:prstGeom prst="bentConnector3">
            <a:avLst>
              <a:gd name="adj1" fmla="val 50000"/>
            </a:avLst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EE44FC4D-CB5B-4298-A811-5E8A2DFFAD55}"/>
              </a:ext>
            </a:extLst>
          </p:cNvPr>
          <p:cNvSpPr/>
          <p:nvPr/>
        </p:nvSpPr>
        <p:spPr>
          <a:xfrm>
            <a:off x="176196" y="2425701"/>
            <a:ext cx="1656786" cy="3026042"/>
          </a:xfrm>
          <a:prstGeom prst="roundRect">
            <a:avLst/>
          </a:prstGeom>
          <a:noFill/>
          <a:ln w="28575">
            <a:solidFill>
              <a:srgbClr val="2D313C"/>
            </a:solidFill>
            <a:prstDash val="sysDot"/>
          </a:ln>
          <a:scene3d>
            <a:camera prst="orthographicFront"/>
            <a:lightRig rig="threePt" dir="t"/>
          </a:scene3d>
          <a:sp3d>
            <a:bevelT w="203200" h="254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8B3897BD-896B-4906-80AC-0F8255BECED5}"/>
              </a:ext>
            </a:extLst>
          </p:cNvPr>
          <p:cNvSpPr txBox="1"/>
          <p:nvPr/>
        </p:nvSpPr>
        <p:spPr>
          <a:xfrm>
            <a:off x="2909491" y="5660194"/>
            <a:ext cx="24144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400" b="1" dirty="0" err="1">
                <a:solidFill>
                  <a:srgbClr val="2D313C"/>
                </a:solidFill>
              </a:rPr>
              <a:t>Agroclima</a:t>
            </a:r>
            <a:r>
              <a:rPr lang="es-CL" sz="1400" b="1" dirty="0">
                <a:solidFill>
                  <a:srgbClr val="2D313C"/>
                </a:solidFill>
              </a:rPr>
              <a:t> Guatemala</a:t>
            </a:r>
          </a:p>
          <a:p>
            <a:r>
              <a:rPr lang="es-CL" sz="1400" b="1" dirty="0">
                <a:solidFill>
                  <a:srgbClr val="2D313C"/>
                </a:solidFill>
              </a:rPr>
              <a:t>Riego Inteligente Guatemala</a:t>
            </a:r>
          </a:p>
        </p:txBody>
      </p:sp>
      <p:cxnSp>
        <p:nvCxnSpPr>
          <p:cNvPr id="4" name="Conector: angular 3">
            <a:extLst>
              <a:ext uri="{FF2B5EF4-FFF2-40B4-BE49-F238E27FC236}">
                <a16:creationId xmlns:a16="http://schemas.microsoft.com/office/drawing/2014/main" id="{707AA0AE-9887-4E56-9330-DC335303C123}"/>
              </a:ext>
            </a:extLst>
          </p:cNvPr>
          <p:cNvCxnSpPr>
            <a:cxnSpLocks/>
          </p:cNvCxnSpPr>
          <p:nvPr/>
        </p:nvCxnSpPr>
        <p:spPr>
          <a:xfrm rot="16200000" flipH="1">
            <a:off x="1630132" y="4760022"/>
            <a:ext cx="494767" cy="1745853"/>
          </a:xfrm>
          <a:prstGeom prst="bentConnector2">
            <a:avLst/>
          </a:prstGeom>
          <a:ln w="28575">
            <a:solidFill>
              <a:srgbClr val="2D313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uadroTexto 9">
            <a:extLst>
              <a:ext uri="{FF2B5EF4-FFF2-40B4-BE49-F238E27FC236}">
                <a16:creationId xmlns:a16="http://schemas.microsoft.com/office/drawing/2014/main" id="{AA81A30C-BFF6-461A-A58E-9DC33AB82979}"/>
              </a:ext>
            </a:extLst>
          </p:cNvPr>
          <p:cNvSpPr txBox="1"/>
          <p:nvPr/>
        </p:nvSpPr>
        <p:spPr>
          <a:xfrm>
            <a:off x="245613" y="3702905"/>
            <a:ext cx="1596943" cy="276999"/>
          </a:xfrm>
          <a:prstGeom prst="rect">
            <a:avLst/>
          </a:prstGeom>
          <a:solidFill>
            <a:srgbClr val="4472C4">
              <a:lumMod val="20000"/>
              <a:lumOff val="80000"/>
            </a:srgb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b="1"/>
            </a:lvl1pPr>
          </a:lstStyle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L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Viento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E4169343-3BEF-4D94-85B9-F0A30F4EE993}"/>
              </a:ext>
            </a:extLst>
          </p:cNvPr>
          <p:cNvSpPr txBox="1"/>
          <p:nvPr/>
        </p:nvSpPr>
        <p:spPr>
          <a:xfrm>
            <a:off x="258173" y="3984304"/>
            <a:ext cx="1596943" cy="276999"/>
          </a:xfrm>
          <a:prstGeom prst="rect">
            <a:avLst/>
          </a:prstGeom>
          <a:solidFill>
            <a:srgbClr val="4472C4">
              <a:lumMod val="20000"/>
              <a:lumOff val="80000"/>
            </a:srgb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b="1"/>
            </a:lvl1pPr>
          </a:lstStyle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L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Viento</a:t>
            </a:r>
          </a:p>
        </p:txBody>
      </p:sp>
    </p:spTree>
    <p:extLst>
      <p:ext uri="{BB962C8B-B14F-4D97-AF65-F5344CB8AC3E}">
        <p14:creationId xmlns:p14="http://schemas.microsoft.com/office/powerpoint/2010/main" val="2611295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Прямоугольник 36">
            <a:extLst>
              <a:ext uri="{FF2B5EF4-FFF2-40B4-BE49-F238E27FC236}">
                <a16:creationId xmlns:a16="http://schemas.microsoft.com/office/drawing/2014/main" id="{392BDA1C-C959-45EE-86AB-ECE453EE1C41}"/>
              </a:ext>
            </a:extLst>
          </p:cNvPr>
          <p:cNvSpPr/>
          <p:nvPr/>
        </p:nvSpPr>
        <p:spPr>
          <a:xfrm>
            <a:off x="1231901" y="282372"/>
            <a:ext cx="10960100" cy="510888"/>
          </a:xfrm>
          <a:prstGeom prst="rect">
            <a:avLst/>
          </a:prstGeom>
          <a:pattFill prst="pct90">
            <a:fgClr>
              <a:srgbClr val="5A6378">
                <a:lumMod val="50000"/>
              </a:srgbClr>
            </a:fgClr>
            <a:bgClr>
              <a:srgbClr val="5A6378">
                <a:lumMod val="75000"/>
              </a:srgbClr>
            </a:bgClr>
          </a:pattFill>
          <a:ln w="25400" cap="flat" cmpd="sng" algn="ctr">
            <a:solidFill>
              <a:srgbClr val="575756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90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6" name="Текст 11">
            <a:extLst>
              <a:ext uri="{FF2B5EF4-FFF2-40B4-BE49-F238E27FC236}">
                <a16:creationId xmlns:a16="http://schemas.microsoft.com/office/drawing/2014/main" id="{376CE0E7-1CC8-478A-A8C6-8932EF6A9518}"/>
              </a:ext>
            </a:extLst>
          </p:cNvPr>
          <p:cNvSpPr txBox="1">
            <a:spLocks/>
          </p:cNvSpPr>
          <p:nvPr/>
        </p:nvSpPr>
        <p:spPr>
          <a:xfrm>
            <a:off x="1231900" y="310640"/>
            <a:ext cx="8541252" cy="510886"/>
          </a:xfrm>
          <a:prstGeom prst="rect">
            <a:avLst/>
          </a:prstGeom>
        </p:spPr>
        <p:txBody>
          <a:bodyPr numCol="1" spcCol="720000"/>
          <a:lstStyle>
            <a:lvl1pPr marL="914446" indent="-914446" algn="l" defTabSz="2438522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•"/>
              <a:defRPr sz="24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Chevin Pro Light"/>
                <a:ea typeface="+mn-ea"/>
                <a:cs typeface="Chevin Pro Light"/>
              </a:defRPr>
            </a:lvl1pPr>
            <a:lvl2pPr marL="1981299" indent="-762038" algn="l" defTabSz="2438522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24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Chevin Pro Light"/>
                <a:ea typeface="+mn-ea"/>
                <a:cs typeface="Chevin Pro Light"/>
              </a:defRPr>
            </a:lvl2pPr>
            <a:lvl3pPr marL="3048152" indent="-609630" algn="l" defTabSz="2438522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•"/>
              <a:defRPr sz="24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Chevin Pro Light"/>
                <a:ea typeface="+mn-ea"/>
                <a:cs typeface="Chevin Pro Light"/>
              </a:defRPr>
            </a:lvl3pPr>
            <a:lvl4pPr marL="4267413" indent="-609630" algn="l" defTabSz="2438522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24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Chevin Pro Light"/>
                <a:ea typeface="+mn-ea"/>
                <a:cs typeface="Chevin Pro Light"/>
              </a:defRPr>
            </a:lvl4pPr>
            <a:lvl5pPr marL="5486674" indent="-609630" algn="l" defTabSz="2438522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»"/>
              <a:defRPr sz="24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Chevin Pro Light"/>
                <a:ea typeface="+mn-ea"/>
                <a:cs typeface="Chevin Pro Light"/>
              </a:defRPr>
            </a:lvl5pPr>
            <a:lvl6pPr marL="6705935" indent="-609630" algn="l" defTabSz="243852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25196" indent="-609630" algn="l" defTabSz="243852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4457" indent="-609630" algn="l" defTabSz="243852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363718" indent="-609630" algn="l" defTabSz="243852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defTabSz="1219017">
              <a:buClr>
                <a:srgbClr val="E20613"/>
              </a:buClr>
              <a:buSzPct val="250000"/>
              <a:buNone/>
              <a:defRPr/>
            </a:pPr>
            <a:r>
              <a:rPr lang="es-ES" sz="2000" b="1" dirty="0">
                <a:solidFill>
                  <a:srgbClr val="FFFFFF"/>
                </a:solidFill>
              </a:rPr>
              <a:t>DISEÑO DE PLATAFORMAS DE INFORMACIÓN</a:t>
            </a:r>
          </a:p>
        </p:txBody>
      </p:sp>
      <p:pic>
        <p:nvPicPr>
          <p:cNvPr id="7" name="Imagen 6" descr="Imagen que contiene dibujo&#10;&#10;Descripción generada automáticamente">
            <a:extLst>
              <a:ext uri="{FF2B5EF4-FFF2-40B4-BE49-F238E27FC236}">
                <a16:creationId xmlns:a16="http://schemas.microsoft.com/office/drawing/2014/main" id="{B72F7DB8-7904-4EEE-A9C6-A98120D103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4256" y="-146167"/>
            <a:ext cx="1896129" cy="405042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4B16C77A-587F-4133-B92C-162080E26E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3350" y="1178838"/>
            <a:ext cx="2355906" cy="4848168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2367A771-6C16-4C97-AD67-243D834C70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9256" y="1174104"/>
            <a:ext cx="2355906" cy="4848168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0C74D580-0FE9-4922-B8A8-7920158FB8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75162" y="1174104"/>
            <a:ext cx="2358568" cy="4848168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9E841631-ECDD-41A7-AF47-12478D88740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31068" y="1174104"/>
            <a:ext cx="2358567" cy="4848168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9EE61314-7FC0-407F-AE34-A55A116F8123}"/>
              </a:ext>
            </a:extLst>
          </p:cNvPr>
          <p:cNvSpPr txBox="1"/>
          <p:nvPr/>
        </p:nvSpPr>
        <p:spPr>
          <a:xfrm>
            <a:off x="1714150" y="6033784"/>
            <a:ext cx="8936985" cy="369332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s-CL" dirty="0">
                <a:solidFill>
                  <a:schemeClr val="bg1"/>
                </a:solidFill>
              </a:rPr>
              <a:t>Tipo formulario registro campos (versión simple) y solo variables climáticas generales.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82642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Прямоугольник 36">
            <a:extLst>
              <a:ext uri="{FF2B5EF4-FFF2-40B4-BE49-F238E27FC236}">
                <a16:creationId xmlns:a16="http://schemas.microsoft.com/office/drawing/2014/main" id="{392BDA1C-C959-45EE-86AB-ECE453EE1C41}"/>
              </a:ext>
            </a:extLst>
          </p:cNvPr>
          <p:cNvSpPr/>
          <p:nvPr/>
        </p:nvSpPr>
        <p:spPr>
          <a:xfrm>
            <a:off x="404949" y="282372"/>
            <a:ext cx="11787052" cy="510888"/>
          </a:xfrm>
          <a:prstGeom prst="rect">
            <a:avLst/>
          </a:prstGeom>
          <a:pattFill prst="pct90">
            <a:fgClr>
              <a:srgbClr val="5A6378">
                <a:lumMod val="50000"/>
              </a:srgbClr>
            </a:fgClr>
            <a:bgClr>
              <a:srgbClr val="5A6378">
                <a:lumMod val="75000"/>
              </a:srgbClr>
            </a:bgClr>
          </a:pattFill>
          <a:ln w="25400" cap="flat" cmpd="sng" algn="ctr">
            <a:solidFill>
              <a:srgbClr val="575756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90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6" name="Текст 11">
            <a:extLst>
              <a:ext uri="{FF2B5EF4-FFF2-40B4-BE49-F238E27FC236}">
                <a16:creationId xmlns:a16="http://schemas.microsoft.com/office/drawing/2014/main" id="{376CE0E7-1CC8-478A-A8C6-8932EF6A9518}"/>
              </a:ext>
            </a:extLst>
          </p:cNvPr>
          <p:cNvSpPr txBox="1">
            <a:spLocks/>
          </p:cNvSpPr>
          <p:nvPr/>
        </p:nvSpPr>
        <p:spPr>
          <a:xfrm>
            <a:off x="1619794" y="310640"/>
            <a:ext cx="6311632" cy="510886"/>
          </a:xfrm>
          <a:prstGeom prst="rect">
            <a:avLst/>
          </a:prstGeom>
        </p:spPr>
        <p:txBody>
          <a:bodyPr numCol="1" spcCol="720000"/>
          <a:lstStyle>
            <a:lvl1pPr marL="914446" indent="-914446" algn="l" defTabSz="2438522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•"/>
              <a:defRPr sz="24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Chevin Pro Light"/>
                <a:ea typeface="+mn-ea"/>
                <a:cs typeface="Chevin Pro Light"/>
              </a:defRPr>
            </a:lvl1pPr>
            <a:lvl2pPr marL="1981299" indent="-762038" algn="l" defTabSz="2438522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24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Chevin Pro Light"/>
                <a:ea typeface="+mn-ea"/>
                <a:cs typeface="Chevin Pro Light"/>
              </a:defRPr>
            </a:lvl2pPr>
            <a:lvl3pPr marL="3048152" indent="-609630" algn="l" defTabSz="2438522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•"/>
              <a:defRPr sz="24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Chevin Pro Light"/>
                <a:ea typeface="+mn-ea"/>
                <a:cs typeface="Chevin Pro Light"/>
              </a:defRPr>
            </a:lvl3pPr>
            <a:lvl4pPr marL="4267413" indent="-609630" algn="l" defTabSz="2438522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24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Chevin Pro Light"/>
                <a:ea typeface="+mn-ea"/>
                <a:cs typeface="Chevin Pro Light"/>
              </a:defRPr>
            </a:lvl4pPr>
            <a:lvl5pPr marL="5486674" indent="-609630" algn="l" defTabSz="2438522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»"/>
              <a:defRPr sz="24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Chevin Pro Light"/>
                <a:ea typeface="+mn-ea"/>
                <a:cs typeface="Chevin Pro Light"/>
              </a:defRPr>
            </a:lvl5pPr>
            <a:lvl6pPr marL="6705935" indent="-609630" algn="l" defTabSz="243852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25196" indent="-609630" algn="l" defTabSz="243852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4457" indent="-609630" algn="l" defTabSz="243852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363718" indent="-609630" algn="l" defTabSz="243852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defTabSz="1219017">
              <a:buClr>
                <a:srgbClr val="E20613"/>
              </a:buClr>
              <a:buSzPct val="250000"/>
              <a:buNone/>
              <a:defRPr/>
            </a:pPr>
            <a:r>
              <a:rPr lang="es-ES" sz="2000" b="1" dirty="0">
                <a:solidFill>
                  <a:srgbClr val="FFFFFF"/>
                </a:solidFill>
              </a:rPr>
              <a:t>DISEÑO </a:t>
            </a:r>
            <a:r>
              <a:rPr lang="es-ES" sz="2000" b="1" dirty="0" err="1">
                <a:solidFill>
                  <a:srgbClr val="FFFFFF"/>
                </a:solidFill>
              </a:rPr>
              <a:t>Agroclima</a:t>
            </a:r>
            <a:r>
              <a:rPr lang="es-ES" sz="2000" b="1" dirty="0">
                <a:solidFill>
                  <a:srgbClr val="FFFFFF"/>
                </a:solidFill>
              </a:rPr>
              <a:t> Guatemala versión completa</a:t>
            </a:r>
          </a:p>
        </p:txBody>
      </p:sp>
      <p:pic>
        <p:nvPicPr>
          <p:cNvPr id="7" name="Imagen 6" descr="Imagen que contiene dibujo&#10;&#10;Descripción generada automáticamente">
            <a:extLst>
              <a:ext uri="{FF2B5EF4-FFF2-40B4-BE49-F238E27FC236}">
                <a16:creationId xmlns:a16="http://schemas.microsoft.com/office/drawing/2014/main" id="{B72F7DB8-7904-4EEE-A9C6-A98120D103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7281" y="268425"/>
            <a:ext cx="2804719" cy="599130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05AF240B-02F0-4966-A582-97F193847565}"/>
              </a:ext>
            </a:extLst>
          </p:cNvPr>
          <p:cNvSpPr txBox="1"/>
          <p:nvPr/>
        </p:nvSpPr>
        <p:spPr>
          <a:xfrm>
            <a:off x="290756" y="3090381"/>
            <a:ext cx="2535572" cy="1661993"/>
          </a:xfrm>
          <a:prstGeom prst="rect">
            <a:avLst/>
          </a:prstGeom>
          <a:solidFill>
            <a:srgbClr val="008080"/>
          </a:solidFill>
          <a:ln w="57150">
            <a:solidFill>
              <a:srgbClr val="B5E61C"/>
            </a:solidFill>
          </a:ln>
        </p:spPr>
        <p:txBody>
          <a:bodyPr wrap="square">
            <a:spAutoFit/>
          </a:bodyPr>
          <a:lstStyle/>
          <a:p>
            <a:r>
              <a:rPr lang="es-CL" sz="1400" dirty="0">
                <a:solidFill>
                  <a:schemeClr val="bg1"/>
                </a:solidFill>
              </a:rPr>
              <a:t>Selección sitio</a:t>
            </a:r>
          </a:p>
          <a:p>
            <a:r>
              <a:rPr lang="es-CL" sz="1400" dirty="0">
                <a:solidFill>
                  <a:schemeClr val="bg1"/>
                </a:solidFill>
              </a:rPr>
              <a:t>Variables climáticas</a:t>
            </a:r>
          </a:p>
          <a:p>
            <a:r>
              <a:rPr lang="es-CL" sz="1400" dirty="0">
                <a:solidFill>
                  <a:schemeClr val="bg1"/>
                </a:solidFill>
              </a:rPr>
              <a:t>Datos mapas actualizados cada 7 días  (boletines mensuales)</a:t>
            </a:r>
          </a:p>
          <a:p>
            <a:r>
              <a:rPr lang="es-CL" sz="1400" dirty="0">
                <a:solidFill>
                  <a:schemeClr val="bg1"/>
                </a:solidFill>
              </a:rPr>
              <a:t>Boletines Agroclimáticos MAGA (trimestral o semestral)</a:t>
            </a:r>
          </a:p>
          <a:p>
            <a:endParaRPr lang="es-CL" dirty="0">
              <a:solidFill>
                <a:schemeClr val="bg1"/>
              </a:solidFill>
            </a:endParaRP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6966A84C-B89F-4A92-A7D9-4197A37B2CC2}"/>
              </a:ext>
            </a:extLst>
          </p:cNvPr>
          <p:cNvSpPr txBox="1"/>
          <p:nvPr/>
        </p:nvSpPr>
        <p:spPr>
          <a:xfrm>
            <a:off x="7250552" y="2494368"/>
            <a:ext cx="15768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400" b="1" dirty="0">
                <a:solidFill>
                  <a:schemeClr val="bg1"/>
                </a:solidFill>
              </a:rPr>
              <a:t>Riego Inteligente </a:t>
            </a:r>
          </a:p>
          <a:p>
            <a:pPr algn="ctr"/>
            <a:r>
              <a:rPr lang="es-CL" sz="1400" b="1" dirty="0">
                <a:solidFill>
                  <a:schemeClr val="bg1"/>
                </a:solidFill>
              </a:rPr>
              <a:t>Guatemala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1BDB452E-C005-40DC-A9C8-7D7B30D8FA69}"/>
              </a:ext>
            </a:extLst>
          </p:cNvPr>
          <p:cNvSpPr txBox="1"/>
          <p:nvPr/>
        </p:nvSpPr>
        <p:spPr>
          <a:xfrm>
            <a:off x="6844898" y="5052140"/>
            <a:ext cx="20746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100" b="1" dirty="0">
                <a:solidFill>
                  <a:schemeClr val="bg1"/>
                </a:solidFill>
              </a:rPr>
              <a:t>Ministerio de Agricultura y Ganadería</a:t>
            </a:r>
          </a:p>
          <a:p>
            <a:pPr algn="ctr"/>
            <a:endParaRPr lang="es-CL" sz="1400" b="1" dirty="0">
              <a:solidFill>
                <a:schemeClr val="bg1"/>
              </a:solidFill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55CF21A6-DACE-4676-B107-B72DFC4A0F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1246" y="1219590"/>
            <a:ext cx="2588963" cy="5327770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F5494B61-0973-47C6-9502-4CBDAF6ACF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86952" y="1219590"/>
            <a:ext cx="2588963" cy="5327770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61626EB9-8987-49DB-8739-0915BE9C71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9708" y="990799"/>
            <a:ext cx="2009660" cy="4135636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C2A43EB0-9919-425A-B062-4F5C6A1D7C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33861" y="2494368"/>
            <a:ext cx="2245009" cy="3848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5856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Прямоугольник 36">
            <a:extLst>
              <a:ext uri="{FF2B5EF4-FFF2-40B4-BE49-F238E27FC236}">
                <a16:creationId xmlns:a16="http://schemas.microsoft.com/office/drawing/2014/main" id="{392BDA1C-C959-45EE-86AB-ECE453EE1C41}"/>
              </a:ext>
            </a:extLst>
          </p:cNvPr>
          <p:cNvSpPr/>
          <p:nvPr/>
        </p:nvSpPr>
        <p:spPr>
          <a:xfrm>
            <a:off x="404949" y="282372"/>
            <a:ext cx="11787052" cy="510888"/>
          </a:xfrm>
          <a:prstGeom prst="rect">
            <a:avLst/>
          </a:prstGeom>
          <a:pattFill prst="pct90">
            <a:fgClr>
              <a:srgbClr val="5A6378">
                <a:lumMod val="50000"/>
              </a:srgbClr>
            </a:fgClr>
            <a:bgClr>
              <a:srgbClr val="5A6378">
                <a:lumMod val="75000"/>
              </a:srgbClr>
            </a:bgClr>
          </a:pattFill>
          <a:ln w="25400" cap="flat" cmpd="sng" algn="ctr">
            <a:solidFill>
              <a:srgbClr val="575756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90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6" name="Текст 11">
            <a:extLst>
              <a:ext uri="{FF2B5EF4-FFF2-40B4-BE49-F238E27FC236}">
                <a16:creationId xmlns:a16="http://schemas.microsoft.com/office/drawing/2014/main" id="{376CE0E7-1CC8-478A-A8C6-8932EF6A9518}"/>
              </a:ext>
            </a:extLst>
          </p:cNvPr>
          <p:cNvSpPr txBox="1">
            <a:spLocks/>
          </p:cNvSpPr>
          <p:nvPr/>
        </p:nvSpPr>
        <p:spPr>
          <a:xfrm>
            <a:off x="1619794" y="310640"/>
            <a:ext cx="6665224" cy="510886"/>
          </a:xfrm>
          <a:prstGeom prst="rect">
            <a:avLst/>
          </a:prstGeom>
        </p:spPr>
        <p:txBody>
          <a:bodyPr numCol="1" spcCol="720000"/>
          <a:lstStyle>
            <a:lvl1pPr marL="914446" indent="-914446" algn="l" defTabSz="2438522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•"/>
              <a:defRPr sz="24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Chevin Pro Light"/>
                <a:ea typeface="+mn-ea"/>
                <a:cs typeface="Chevin Pro Light"/>
              </a:defRPr>
            </a:lvl1pPr>
            <a:lvl2pPr marL="1981299" indent="-762038" algn="l" defTabSz="2438522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24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Chevin Pro Light"/>
                <a:ea typeface="+mn-ea"/>
                <a:cs typeface="Chevin Pro Light"/>
              </a:defRPr>
            </a:lvl2pPr>
            <a:lvl3pPr marL="3048152" indent="-609630" algn="l" defTabSz="2438522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•"/>
              <a:defRPr sz="24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Chevin Pro Light"/>
                <a:ea typeface="+mn-ea"/>
                <a:cs typeface="Chevin Pro Light"/>
              </a:defRPr>
            </a:lvl3pPr>
            <a:lvl4pPr marL="4267413" indent="-609630" algn="l" defTabSz="2438522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24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Chevin Pro Light"/>
                <a:ea typeface="+mn-ea"/>
                <a:cs typeface="Chevin Pro Light"/>
              </a:defRPr>
            </a:lvl4pPr>
            <a:lvl5pPr marL="5486674" indent="-609630" algn="l" defTabSz="2438522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»"/>
              <a:defRPr sz="24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Chevin Pro Light"/>
                <a:ea typeface="+mn-ea"/>
                <a:cs typeface="Chevin Pro Light"/>
              </a:defRPr>
            </a:lvl5pPr>
            <a:lvl6pPr marL="6705935" indent="-609630" algn="l" defTabSz="243852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25196" indent="-609630" algn="l" defTabSz="243852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4457" indent="-609630" algn="l" defTabSz="243852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363718" indent="-609630" algn="l" defTabSz="243852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defTabSz="1219017">
              <a:buClr>
                <a:srgbClr val="E20613"/>
              </a:buClr>
              <a:buSzPct val="250000"/>
              <a:buNone/>
              <a:defRPr/>
            </a:pPr>
            <a:r>
              <a:rPr lang="es-ES" sz="2000" b="1" dirty="0">
                <a:solidFill>
                  <a:srgbClr val="FFFFFF"/>
                </a:solidFill>
              </a:rPr>
              <a:t>DISEÑO </a:t>
            </a:r>
            <a:r>
              <a:rPr lang="es-ES" sz="2000" b="1" dirty="0" err="1">
                <a:solidFill>
                  <a:srgbClr val="FFFFFF"/>
                </a:solidFill>
              </a:rPr>
              <a:t>Agroclima</a:t>
            </a:r>
            <a:r>
              <a:rPr lang="es-ES" sz="2000" b="1" dirty="0">
                <a:solidFill>
                  <a:srgbClr val="FFFFFF"/>
                </a:solidFill>
              </a:rPr>
              <a:t> Guatemala (versión completa)</a:t>
            </a:r>
          </a:p>
        </p:txBody>
      </p:sp>
      <p:pic>
        <p:nvPicPr>
          <p:cNvPr id="7" name="Imagen 6" descr="Imagen que contiene dibujo&#10;&#10;Descripción generada automáticamente">
            <a:extLst>
              <a:ext uri="{FF2B5EF4-FFF2-40B4-BE49-F238E27FC236}">
                <a16:creationId xmlns:a16="http://schemas.microsoft.com/office/drawing/2014/main" id="{B72F7DB8-7904-4EEE-A9C6-A98120D103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7281" y="268425"/>
            <a:ext cx="2804719" cy="599130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05AF240B-02F0-4966-A582-97F193847565}"/>
              </a:ext>
            </a:extLst>
          </p:cNvPr>
          <p:cNvSpPr txBox="1"/>
          <p:nvPr/>
        </p:nvSpPr>
        <p:spPr>
          <a:xfrm>
            <a:off x="829304" y="1262738"/>
            <a:ext cx="3075524" cy="646331"/>
          </a:xfrm>
          <a:prstGeom prst="rect">
            <a:avLst/>
          </a:prstGeom>
          <a:solidFill>
            <a:srgbClr val="008080"/>
          </a:solidFill>
          <a:ln w="57150">
            <a:solidFill>
              <a:srgbClr val="B5E61C"/>
            </a:solidFill>
          </a:ln>
        </p:spPr>
        <p:txBody>
          <a:bodyPr wrap="square">
            <a:spAutoFit/>
          </a:bodyPr>
          <a:lstStyle/>
          <a:p>
            <a:r>
              <a:rPr lang="es-CL" dirty="0">
                <a:solidFill>
                  <a:schemeClr val="bg1"/>
                </a:solidFill>
              </a:rPr>
              <a:t>Imágenes satelitales</a:t>
            </a:r>
          </a:p>
          <a:p>
            <a:r>
              <a:rPr lang="es-CL" dirty="0">
                <a:solidFill>
                  <a:schemeClr val="bg1"/>
                </a:solidFill>
              </a:rPr>
              <a:t>Mapas en vivo</a:t>
            </a: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6966A84C-B89F-4A92-A7D9-4197A37B2CC2}"/>
              </a:ext>
            </a:extLst>
          </p:cNvPr>
          <p:cNvSpPr txBox="1"/>
          <p:nvPr/>
        </p:nvSpPr>
        <p:spPr>
          <a:xfrm>
            <a:off x="7250552" y="2494368"/>
            <a:ext cx="15768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400" b="1" dirty="0">
                <a:solidFill>
                  <a:schemeClr val="bg1"/>
                </a:solidFill>
              </a:rPr>
              <a:t>Riego Inteligente </a:t>
            </a:r>
          </a:p>
          <a:p>
            <a:pPr algn="ctr"/>
            <a:r>
              <a:rPr lang="es-CL" sz="1400" b="1" dirty="0">
                <a:solidFill>
                  <a:schemeClr val="bg1"/>
                </a:solidFill>
              </a:rPr>
              <a:t>Guatemala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1BDB452E-C005-40DC-A9C8-7D7B30D8FA69}"/>
              </a:ext>
            </a:extLst>
          </p:cNvPr>
          <p:cNvSpPr txBox="1"/>
          <p:nvPr/>
        </p:nvSpPr>
        <p:spPr>
          <a:xfrm>
            <a:off x="6844898" y="5052140"/>
            <a:ext cx="20746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100" b="1" dirty="0">
                <a:solidFill>
                  <a:schemeClr val="bg1"/>
                </a:solidFill>
              </a:rPr>
              <a:t>Ministerio de Agricultura y Ganadería</a:t>
            </a:r>
          </a:p>
          <a:p>
            <a:pPr algn="ctr"/>
            <a:endParaRPr lang="es-CL" sz="1400" b="1" dirty="0">
              <a:solidFill>
                <a:schemeClr val="bg1"/>
              </a:solidFill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6F42CCD-76D5-4330-B635-881AEC62DA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099667"/>
            <a:ext cx="5695377" cy="3357605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CCB3C430-E4C2-4A03-A584-491209E72054}"/>
              </a:ext>
            </a:extLst>
          </p:cNvPr>
          <p:cNvSpPr txBox="1"/>
          <p:nvPr/>
        </p:nvSpPr>
        <p:spPr>
          <a:xfrm>
            <a:off x="779619" y="3511704"/>
            <a:ext cx="4936029" cy="1169551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s-CL" sz="1400" b="1" dirty="0">
                <a:solidFill>
                  <a:schemeClr val="bg1"/>
                </a:solidFill>
              </a:rPr>
              <a:t>Nueve índices de vegetación: NDVI, TNDVI, RVI, SAVI, TSAVI , MSAVI, MSAVI2, GEMI, IPVI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s-CL" sz="1400" b="1" dirty="0">
                <a:solidFill>
                  <a:schemeClr val="bg1"/>
                </a:solidFill>
              </a:rPr>
              <a:t>Cinco  índices de humedad: NDWI, NDWI2, MNDWI, NDPI, NDTI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s-CL" sz="1400" b="1" dirty="0">
                <a:solidFill>
                  <a:schemeClr val="bg1"/>
                </a:solidFill>
              </a:rPr>
              <a:t>Cuatro  índices del suelo: RI, CI, BI, BI2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8D04AD03-35F2-43AD-A620-19AE5362AA5B}"/>
              </a:ext>
            </a:extLst>
          </p:cNvPr>
          <p:cNvSpPr txBox="1"/>
          <p:nvPr/>
        </p:nvSpPr>
        <p:spPr>
          <a:xfrm>
            <a:off x="829304" y="2301417"/>
            <a:ext cx="246733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400" dirty="0"/>
              <a:t>Open </a:t>
            </a:r>
            <a:r>
              <a:rPr lang="es-CL" sz="1400" dirty="0" err="1"/>
              <a:t>source</a:t>
            </a:r>
            <a:r>
              <a:rPr lang="es-CL" sz="1400" dirty="0"/>
              <a:t> (Orfeo Tool Box): se puede acceder a algoritmos (QGIS, Python)</a:t>
            </a:r>
          </a:p>
          <a:p>
            <a:r>
              <a:rPr lang="es-CL" sz="1400" dirty="0"/>
              <a:t>Imágenes y radar SAR</a:t>
            </a:r>
            <a:endParaRPr lang="en-US" sz="1400" dirty="0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599691D3-CB7B-485C-BF8D-E29380A734ED}"/>
              </a:ext>
            </a:extLst>
          </p:cNvPr>
          <p:cNvSpPr txBox="1"/>
          <p:nvPr/>
        </p:nvSpPr>
        <p:spPr>
          <a:xfrm>
            <a:off x="351304" y="6452517"/>
            <a:ext cx="610292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https://acolita.com/como-calcular-18-indices-radiometricos-solo-paso/</a:t>
            </a:r>
          </a:p>
        </p:txBody>
      </p:sp>
    </p:spTree>
    <p:extLst>
      <p:ext uri="{BB962C8B-B14F-4D97-AF65-F5344CB8AC3E}">
        <p14:creationId xmlns:p14="http://schemas.microsoft.com/office/powerpoint/2010/main" val="10133935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Прямоугольник 36">
            <a:extLst>
              <a:ext uri="{FF2B5EF4-FFF2-40B4-BE49-F238E27FC236}">
                <a16:creationId xmlns:a16="http://schemas.microsoft.com/office/drawing/2014/main" id="{392BDA1C-C959-45EE-86AB-ECE453EE1C41}"/>
              </a:ext>
            </a:extLst>
          </p:cNvPr>
          <p:cNvSpPr/>
          <p:nvPr/>
        </p:nvSpPr>
        <p:spPr>
          <a:xfrm>
            <a:off x="404949" y="282372"/>
            <a:ext cx="11787052" cy="510888"/>
          </a:xfrm>
          <a:prstGeom prst="rect">
            <a:avLst/>
          </a:prstGeom>
          <a:pattFill prst="pct90">
            <a:fgClr>
              <a:srgbClr val="5A6378">
                <a:lumMod val="50000"/>
              </a:srgbClr>
            </a:fgClr>
            <a:bgClr>
              <a:srgbClr val="5A6378">
                <a:lumMod val="75000"/>
              </a:srgbClr>
            </a:bgClr>
          </a:pattFill>
          <a:ln w="25400" cap="flat" cmpd="sng" algn="ctr">
            <a:solidFill>
              <a:srgbClr val="575756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90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6" name="Текст 11">
            <a:extLst>
              <a:ext uri="{FF2B5EF4-FFF2-40B4-BE49-F238E27FC236}">
                <a16:creationId xmlns:a16="http://schemas.microsoft.com/office/drawing/2014/main" id="{376CE0E7-1CC8-478A-A8C6-8932EF6A9518}"/>
              </a:ext>
            </a:extLst>
          </p:cNvPr>
          <p:cNvSpPr txBox="1">
            <a:spLocks/>
          </p:cNvSpPr>
          <p:nvPr/>
        </p:nvSpPr>
        <p:spPr>
          <a:xfrm>
            <a:off x="1619794" y="310640"/>
            <a:ext cx="5381897" cy="510886"/>
          </a:xfrm>
          <a:prstGeom prst="rect">
            <a:avLst/>
          </a:prstGeom>
        </p:spPr>
        <p:txBody>
          <a:bodyPr numCol="1" spcCol="720000"/>
          <a:lstStyle>
            <a:lvl1pPr marL="914446" indent="-914446" algn="l" defTabSz="2438522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•"/>
              <a:defRPr sz="24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Chevin Pro Light"/>
                <a:ea typeface="+mn-ea"/>
                <a:cs typeface="Chevin Pro Light"/>
              </a:defRPr>
            </a:lvl1pPr>
            <a:lvl2pPr marL="1981299" indent="-762038" algn="l" defTabSz="2438522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24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Chevin Pro Light"/>
                <a:ea typeface="+mn-ea"/>
                <a:cs typeface="Chevin Pro Light"/>
              </a:defRPr>
            </a:lvl2pPr>
            <a:lvl3pPr marL="3048152" indent="-609630" algn="l" defTabSz="2438522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•"/>
              <a:defRPr sz="24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Chevin Pro Light"/>
                <a:ea typeface="+mn-ea"/>
                <a:cs typeface="Chevin Pro Light"/>
              </a:defRPr>
            </a:lvl3pPr>
            <a:lvl4pPr marL="4267413" indent="-609630" algn="l" defTabSz="2438522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24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Chevin Pro Light"/>
                <a:ea typeface="+mn-ea"/>
                <a:cs typeface="Chevin Pro Light"/>
              </a:defRPr>
            </a:lvl4pPr>
            <a:lvl5pPr marL="5486674" indent="-609630" algn="l" defTabSz="2438522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»"/>
              <a:defRPr sz="24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Chevin Pro Light"/>
                <a:ea typeface="+mn-ea"/>
                <a:cs typeface="Chevin Pro Light"/>
              </a:defRPr>
            </a:lvl5pPr>
            <a:lvl6pPr marL="6705935" indent="-609630" algn="l" defTabSz="243852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25196" indent="-609630" algn="l" defTabSz="243852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4457" indent="-609630" algn="l" defTabSz="243852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363718" indent="-609630" algn="l" defTabSz="243852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defTabSz="1219017">
              <a:buClr>
                <a:srgbClr val="E20613"/>
              </a:buClr>
              <a:buSzPct val="250000"/>
              <a:buNone/>
              <a:defRPr/>
            </a:pPr>
            <a:r>
              <a:rPr lang="es-ES" sz="2000" b="1" dirty="0">
                <a:solidFill>
                  <a:srgbClr val="FFFFFF"/>
                </a:solidFill>
              </a:rPr>
              <a:t>DISEÑO Riego Inteligente Guatemala</a:t>
            </a:r>
          </a:p>
        </p:txBody>
      </p:sp>
      <p:pic>
        <p:nvPicPr>
          <p:cNvPr id="7" name="Imagen 6" descr="Imagen que contiene dibujo&#10;&#10;Descripción generada automáticamente">
            <a:extLst>
              <a:ext uri="{FF2B5EF4-FFF2-40B4-BE49-F238E27FC236}">
                <a16:creationId xmlns:a16="http://schemas.microsoft.com/office/drawing/2014/main" id="{B72F7DB8-7904-4EEE-A9C6-A98120D103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7281" y="268425"/>
            <a:ext cx="2804719" cy="599130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05AF240B-02F0-4966-A582-97F193847565}"/>
              </a:ext>
            </a:extLst>
          </p:cNvPr>
          <p:cNvSpPr txBox="1"/>
          <p:nvPr/>
        </p:nvSpPr>
        <p:spPr>
          <a:xfrm>
            <a:off x="404949" y="952779"/>
            <a:ext cx="4385712" cy="1200329"/>
          </a:xfrm>
          <a:prstGeom prst="rect">
            <a:avLst/>
          </a:prstGeom>
          <a:solidFill>
            <a:srgbClr val="008080"/>
          </a:solidFill>
          <a:ln w="57150">
            <a:solidFill>
              <a:srgbClr val="B5E61C"/>
            </a:solidFill>
          </a:ln>
        </p:spPr>
        <p:txBody>
          <a:bodyPr wrap="square">
            <a:spAutoFit/>
          </a:bodyPr>
          <a:lstStyle/>
          <a:p>
            <a:r>
              <a:rPr lang="es-CL" sz="1200" dirty="0">
                <a:solidFill>
                  <a:schemeClr val="bg1"/>
                </a:solidFill>
              </a:rPr>
              <a:t>No existe información editable accesible.</a:t>
            </a:r>
          </a:p>
          <a:p>
            <a:r>
              <a:rPr lang="es-CL" sz="1200" dirty="0">
                <a:solidFill>
                  <a:schemeClr val="bg1"/>
                </a:solidFill>
              </a:rPr>
              <a:t>Se deben descargar los mapas diariamente y/o realizarlos (ver factibilidad).</a:t>
            </a:r>
          </a:p>
          <a:p>
            <a:r>
              <a:rPr lang="es-CL" sz="1200" dirty="0">
                <a:solidFill>
                  <a:schemeClr val="bg1"/>
                </a:solidFill>
              </a:rPr>
              <a:t>Ej. Los mapas de lluvia son realizado con base de datos del  </a:t>
            </a:r>
            <a:r>
              <a:rPr lang="es-CL" sz="1200" dirty="0" err="1">
                <a:solidFill>
                  <a:schemeClr val="bg1"/>
                </a:solidFill>
              </a:rPr>
              <a:t>Climate</a:t>
            </a:r>
            <a:r>
              <a:rPr lang="es-CL" sz="1200" dirty="0">
                <a:solidFill>
                  <a:schemeClr val="bg1"/>
                </a:solidFill>
              </a:rPr>
              <a:t> </a:t>
            </a:r>
            <a:r>
              <a:rPr lang="es-CL" sz="1200" dirty="0" err="1">
                <a:solidFill>
                  <a:schemeClr val="bg1"/>
                </a:solidFill>
              </a:rPr>
              <a:t>hazards</a:t>
            </a:r>
            <a:r>
              <a:rPr lang="es-CL" sz="1200" dirty="0">
                <a:solidFill>
                  <a:schemeClr val="bg1"/>
                </a:solidFill>
              </a:rPr>
              <a:t> </a:t>
            </a:r>
            <a:r>
              <a:rPr lang="es-CL" sz="1200" dirty="0" err="1">
                <a:solidFill>
                  <a:schemeClr val="bg1"/>
                </a:solidFill>
              </a:rPr>
              <a:t>Group</a:t>
            </a:r>
            <a:r>
              <a:rPr lang="es-CL" sz="1200" dirty="0">
                <a:solidFill>
                  <a:schemeClr val="bg1"/>
                </a:solidFill>
              </a:rPr>
              <a:t> </a:t>
            </a:r>
            <a:r>
              <a:rPr lang="es-CL" sz="1200" dirty="0" err="1">
                <a:solidFill>
                  <a:schemeClr val="bg1"/>
                </a:solidFill>
              </a:rPr>
              <a:t>Infrared</a:t>
            </a:r>
            <a:r>
              <a:rPr lang="es-CL" sz="1200" dirty="0">
                <a:solidFill>
                  <a:schemeClr val="bg1"/>
                </a:solidFill>
              </a:rPr>
              <a:t> </a:t>
            </a:r>
            <a:r>
              <a:rPr lang="es-CL" sz="1200" dirty="0" err="1">
                <a:solidFill>
                  <a:schemeClr val="bg1"/>
                </a:solidFill>
              </a:rPr>
              <a:t>Precipitation</a:t>
            </a:r>
            <a:r>
              <a:rPr lang="es-CL" sz="1200" dirty="0">
                <a:solidFill>
                  <a:schemeClr val="bg1"/>
                </a:solidFill>
              </a:rPr>
              <a:t> </a:t>
            </a:r>
            <a:r>
              <a:rPr lang="es-CL" sz="1200" dirty="0" err="1">
                <a:solidFill>
                  <a:schemeClr val="bg1"/>
                </a:solidFill>
              </a:rPr>
              <a:t>with</a:t>
            </a:r>
            <a:r>
              <a:rPr lang="es-CL" sz="1200" dirty="0">
                <a:solidFill>
                  <a:schemeClr val="bg1"/>
                </a:solidFill>
              </a:rPr>
              <a:t> </a:t>
            </a:r>
            <a:r>
              <a:rPr lang="es-CL" sz="1200" dirty="0" err="1">
                <a:solidFill>
                  <a:schemeClr val="bg1"/>
                </a:solidFill>
              </a:rPr>
              <a:t>Stations</a:t>
            </a:r>
            <a:r>
              <a:rPr lang="es-CL" sz="1200" dirty="0">
                <a:solidFill>
                  <a:schemeClr val="bg1"/>
                </a:solidFill>
              </a:rPr>
              <a:t> (CHIRPS), mejorada con datos diarios de las estaciones del INSIVUMEH.</a:t>
            </a: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6966A84C-B89F-4A92-A7D9-4197A37B2CC2}"/>
              </a:ext>
            </a:extLst>
          </p:cNvPr>
          <p:cNvSpPr txBox="1"/>
          <p:nvPr/>
        </p:nvSpPr>
        <p:spPr>
          <a:xfrm>
            <a:off x="7250552" y="2494368"/>
            <a:ext cx="15768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400" b="1" dirty="0">
                <a:solidFill>
                  <a:schemeClr val="bg1"/>
                </a:solidFill>
              </a:rPr>
              <a:t>Riego Inteligente </a:t>
            </a:r>
          </a:p>
          <a:p>
            <a:pPr algn="ctr"/>
            <a:r>
              <a:rPr lang="es-CL" sz="1400" b="1" dirty="0">
                <a:solidFill>
                  <a:schemeClr val="bg1"/>
                </a:solidFill>
              </a:rPr>
              <a:t>Guatemala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1BDB452E-C005-40DC-A9C8-7D7B30D8FA69}"/>
              </a:ext>
            </a:extLst>
          </p:cNvPr>
          <p:cNvSpPr txBox="1"/>
          <p:nvPr/>
        </p:nvSpPr>
        <p:spPr>
          <a:xfrm>
            <a:off x="6844898" y="5052140"/>
            <a:ext cx="20746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100" b="1" dirty="0">
                <a:solidFill>
                  <a:schemeClr val="bg1"/>
                </a:solidFill>
              </a:rPr>
              <a:t>Ministerio de Agricultura y Ganadería</a:t>
            </a:r>
          </a:p>
          <a:p>
            <a:pPr algn="ctr"/>
            <a:endParaRPr lang="es-CL" sz="1400" b="1" dirty="0">
              <a:solidFill>
                <a:schemeClr val="bg1"/>
              </a:solidFill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D3E2611-086F-4AE3-ADF7-E2C0156024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3101" y="914190"/>
            <a:ext cx="5603690" cy="4498737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C840DF6B-8FEF-410F-B5CD-78DF04D7314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0815" t="11549" r="10652" b="14185"/>
          <a:stretch/>
        </p:blipFill>
        <p:spPr>
          <a:xfrm>
            <a:off x="404949" y="2284362"/>
            <a:ext cx="4385712" cy="3128565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F18F5C88-5E90-4921-8CDD-40508B3B32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13105" y="1071265"/>
            <a:ext cx="5276535" cy="4184585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940D0E3D-C427-4954-A3BF-C6B3B9D791E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49013" y="1188247"/>
            <a:ext cx="5276536" cy="4119337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503A7B6E-6364-4081-8BE4-CD10EE0898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5271" y="2377830"/>
            <a:ext cx="4117200" cy="3584853"/>
          </a:xfrm>
          <a:prstGeom prst="rect">
            <a:avLst/>
          </a:prstGeom>
        </p:spPr>
      </p:pic>
      <p:sp>
        <p:nvSpPr>
          <p:cNvPr id="18" name="CuadroTexto 17">
            <a:extLst>
              <a:ext uri="{FF2B5EF4-FFF2-40B4-BE49-F238E27FC236}">
                <a16:creationId xmlns:a16="http://schemas.microsoft.com/office/drawing/2014/main" id="{3DA27AFB-9547-4CF2-859F-0AD708FF2DC8}"/>
              </a:ext>
            </a:extLst>
          </p:cNvPr>
          <p:cNvSpPr txBox="1"/>
          <p:nvPr/>
        </p:nvSpPr>
        <p:spPr>
          <a:xfrm>
            <a:off x="5065271" y="5576542"/>
            <a:ext cx="6960278" cy="523220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WRF (Weather Research and Forecasting) con </a:t>
            </a:r>
            <a:r>
              <a:rPr lang="en-US" sz="1400" dirty="0" err="1">
                <a:solidFill>
                  <a:schemeClr val="bg1"/>
                </a:solidFill>
              </a:rPr>
              <a:t>parametrización</a:t>
            </a:r>
            <a:r>
              <a:rPr lang="en-US" sz="1400" dirty="0">
                <a:solidFill>
                  <a:schemeClr val="bg1"/>
                </a:solidFill>
              </a:rPr>
              <a:t> Betts-Miller-</a:t>
            </a:r>
            <a:r>
              <a:rPr lang="en-US" sz="1400" dirty="0" err="1">
                <a:solidFill>
                  <a:schemeClr val="bg1"/>
                </a:solidFill>
              </a:rPr>
              <a:t>Janjic</a:t>
            </a:r>
            <a:r>
              <a:rPr lang="en-US" sz="1400" dirty="0">
                <a:solidFill>
                  <a:schemeClr val="bg1"/>
                </a:solidFill>
              </a:rPr>
              <a:t>, </a:t>
            </a:r>
            <a:r>
              <a:rPr lang="en-US" sz="1400" dirty="0" err="1">
                <a:solidFill>
                  <a:schemeClr val="bg1"/>
                </a:solidFill>
              </a:rPr>
              <a:t>alimentados</a:t>
            </a:r>
            <a:r>
              <a:rPr lang="en-US" sz="1400" dirty="0">
                <a:solidFill>
                  <a:schemeClr val="bg1"/>
                </a:solidFill>
              </a:rPr>
              <a:t> con </a:t>
            </a:r>
            <a:r>
              <a:rPr lang="en-US" sz="1400" dirty="0" err="1">
                <a:solidFill>
                  <a:schemeClr val="bg1"/>
                </a:solidFill>
              </a:rPr>
              <a:t>datos</a:t>
            </a:r>
            <a:r>
              <a:rPr lang="en-US" sz="1400" dirty="0">
                <a:solidFill>
                  <a:schemeClr val="bg1"/>
                </a:solidFill>
              </a:rPr>
              <a:t> NAM (North American Mesoscale Model).</a:t>
            </a:r>
          </a:p>
        </p:txBody>
      </p:sp>
    </p:spTree>
    <p:extLst>
      <p:ext uri="{BB962C8B-B14F-4D97-AF65-F5344CB8AC3E}">
        <p14:creationId xmlns:p14="http://schemas.microsoft.com/office/powerpoint/2010/main" val="1927161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Прямоугольник 36">
            <a:extLst>
              <a:ext uri="{FF2B5EF4-FFF2-40B4-BE49-F238E27FC236}">
                <a16:creationId xmlns:a16="http://schemas.microsoft.com/office/drawing/2014/main" id="{392BDA1C-C959-45EE-86AB-ECE453EE1C41}"/>
              </a:ext>
            </a:extLst>
          </p:cNvPr>
          <p:cNvSpPr/>
          <p:nvPr/>
        </p:nvSpPr>
        <p:spPr>
          <a:xfrm>
            <a:off x="404949" y="282372"/>
            <a:ext cx="11787052" cy="510888"/>
          </a:xfrm>
          <a:prstGeom prst="rect">
            <a:avLst/>
          </a:prstGeom>
          <a:pattFill prst="pct90">
            <a:fgClr>
              <a:srgbClr val="5A6378">
                <a:lumMod val="50000"/>
              </a:srgbClr>
            </a:fgClr>
            <a:bgClr>
              <a:srgbClr val="5A6378">
                <a:lumMod val="75000"/>
              </a:srgbClr>
            </a:bgClr>
          </a:pattFill>
          <a:ln w="25400" cap="flat" cmpd="sng" algn="ctr">
            <a:solidFill>
              <a:srgbClr val="575756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90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6" name="Текст 11">
            <a:extLst>
              <a:ext uri="{FF2B5EF4-FFF2-40B4-BE49-F238E27FC236}">
                <a16:creationId xmlns:a16="http://schemas.microsoft.com/office/drawing/2014/main" id="{376CE0E7-1CC8-478A-A8C6-8932EF6A9518}"/>
              </a:ext>
            </a:extLst>
          </p:cNvPr>
          <p:cNvSpPr txBox="1">
            <a:spLocks/>
          </p:cNvSpPr>
          <p:nvPr/>
        </p:nvSpPr>
        <p:spPr>
          <a:xfrm>
            <a:off x="1619794" y="310640"/>
            <a:ext cx="5381897" cy="510886"/>
          </a:xfrm>
          <a:prstGeom prst="rect">
            <a:avLst/>
          </a:prstGeom>
        </p:spPr>
        <p:txBody>
          <a:bodyPr numCol="1" spcCol="720000"/>
          <a:lstStyle>
            <a:lvl1pPr marL="914446" indent="-914446" algn="l" defTabSz="2438522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•"/>
              <a:defRPr sz="24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Chevin Pro Light"/>
                <a:ea typeface="+mn-ea"/>
                <a:cs typeface="Chevin Pro Light"/>
              </a:defRPr>
            </a:lvl1pPr>
            <a:lvl2pPr marL="1981299" indent="-762038" algn="l" defTabSz="2438522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24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Chevin Pro Light"/>
                <a:ea typeface="+mn-ea"/>
                <a:cs typeface="Chevin Pro Light"/>
              </a:defRPr>
            </a:lvl2pPr>
            <a:lvl3pPr marL="3048152" indent="-609630" algn="l" defTabSz="2438522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•"/>
              <a:defRPr sz="24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Chevin Pro Light"/>
                <a:ea typeface="+mn-ea"/>
                <a:cs typeface="Chevin Pro Light"/>
              </a:defRPr>
            </a:lvl3pPr>
            <a:lvl4pPr marL="4267413" indent="-609630" algn="l" defTabSz="2438522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24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Chevin Pro Light"/>
                <a:ea typeface="+mn-ea"/>
                <a:cs typeface="Chevin Pro Light"/>
              </a:defRPr>
            </a:lvl4pPr>
            <a:lvl5pPr marL="5486674" indent="-609630" algn="l" defTabSz="2438522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»"/>
              <a:defRPr sz="24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Chevin Pro Light"/>
                <a:ea typeface="+mn-ea"/>
                <a:cs typeface="Chevin Pro Light"/>
              </a:defRPr>
            </a:lvl5pPr>
            <a:lvl6pPr marL="6705935" indent="-609630" algn="l" defTabSz="243852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25196" indent="-609630" algn="l" defTabSz="243852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4457" indent="-609630" algn="l" defTabSz="243852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363718" indent="-609630" algn="l" defTabSz="243852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defTabSz="1219017">
              <a:buClr>
                <a:srgbClr val="E20613"/>
              </a:buClr>
              <a:buSzPct val="250000"/>
              <a:buNone/>
              <a:defRPr/>
            </a:pPr>
            <a:r>
              <a:rPr lang="es-ES" sz="2000" b="1" dirty="0">
                <a:solidFill>
                  <a:srgbClr val="FFFFFF"/>
                </a:solidFill>
              </a:rPr>
              <a:t>DISEÑO </a:t>
            </a:r>
            <a:r>
              <a:rPr lang="es-ES" sz="2000" b="1" dirty="0" err="1">
                <a:solidFill>
                  <a:srgbClr val="FFFFFF"/>
                </a:solidFill>
              </a:rPr>
              <a:t>Agroclima</a:t>
            </a:r>
            <a:r>
              <a:rPr lang="es-ES" sz="2000" b="1" dirty="0">
                <a:solidFill>
                  <a:srgbClr val="FFFFFF"/>
                </a:solidFill>
              </a:rPr>
              <a:t> Guatemala</a:t>
            </a:r>
          </a:p>
        </p:txBody>
      </p:sp>
      <p:pic>
        <p:nvPicPr>
          <p:cNvPr id="7" name="Imagen 6" descr="Imagen que contiene dibujo&#10;&#10;Descripción generada automáticamente">
            <a:extLst>
              <a:ext uri="{FF2B5EF4-FFF2-40B4-BE49-F238E27FC236}">
                <a16:creationId xmlns:a16="http://schemas.microsoft.com/office/drawing/2014/main" id="{B72F7DB8-7904-4EEE-A9C6-A98120D103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7281" y="268425"/>
            <a:ext cx="2804719" cy="599130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05AF240B-02F0-4966-A582-97F193847565}"/>
              </a:ext>
            </a:extLst>
          </p:cNvPr>
          <p:cNvSpPr txBox="1"/>
          <p:nvPr/>
        </p:nvSpPr>
        <p:spPr>
          <a:xfrm>
            <a:off x="747849" y="1429775"/>
            <a:ext cx="4385712" cy="1200329"/>
          </a:xfrm>
          <a:prstGeom prst="rect">
            <a:avLst/>
          </a:prstGeom>
          <a:solidFill>
            <a:srgbClr val="008080"/>
          </a:solidFill>
          <a:ln w="57150">
            <a:solidFill>
              <a:srgbClr val="B5E61C"/>
            </a:solidFill>
          </a:ln>
        </p:spPr>
        <p:txBody>
          <a:bodyPr wrap="square">
            <a:spAutoFit/>
          </a:bodyPr>
          <a:lstStyle/>
          <a:p>
            <a:r>
              <a:rPr lang="es-CL" dirty="0">
                <a:solidFill>
                  <a:schemeClr val="bg1"/>
                </a:solidFill>
              </a:rPr>
              <a:t>No existe información editable accesible.</a:t>
            </a:r>
          </a:p>
          <a:p>
            <a:r>
              <a:rPr lang="es-CL" dirty="0">
                <a:solidFill>
                  <a:schemeClr val="bg1"/>
                </a:solidFill>
              </a:rPr>
              <a:t>Tampoco están accesibles los registros de estaciones meteorológicas</a:t>
            </a:r>
          </a:p>
          <a:p>
            <a:r>
              <a:rPr lang="es-CL" dirty="0">
                <a:solidFill>
                  <a:schemeClr val="bg1"/>
                </a:solidFill>
              </a:rPr>
              <a:t>Se deben descargar mapas o hacerlos.</a:t>
            </a: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6966A84C-B89F-4A92-A7D9-4197A37B2CC2}"/>
              </a:ext>
            </a:extLst>
          </p:cNvPr>
          <p:cNvSpPr txBox="1"/>
          <p:nvPr/>
        </p:nvSpPr>
        <p:spPr>
          <a:xfrm>
            <a:off x="7250552" y="2494368"/>
            <a:ext cx="15768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400" b="1" dirty="0">
                <a:solidFill>
                  <a:schemeClr val="bg1"/>
                </a:solidFill>
              </a:rPr>
              <a:t>Riego Inteligente </a:t>
            </a:r>
          </a:p>
          <a:p>
            <a:pPr algn="ctr"/>
            <a:r>
              <a:rPr lang="es-CL" sz="1400" b="1" dirty="0">
                <a:solidFill>
                  <a:schemeClr val="bg1"/>
                </a:solidFill>
              </a:rPr>
              <a:t>Guatemala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1BDB452E-C005-40DC-A9C8-7D7B30D8FA69}"/>
              </a:ext>
            </a:extLst>
          </p:cNvPr>
          <p:cNvSpPr txBox="1"/>
          <p:nvPr/>
        </p:nvSpPr>
        <p:spPr>
          <a:xfrm>
            <a:off x="6844898" y="5052140"/>
            <a:ext cx="20746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100" b="1" dirty="0">
                <a:solidFill>
                  <a:schemeClr val="bg1"/>
                </a:solidFill>
              </a:rPr>
              <a:t>Ministerio de Agricultura y Ganadería</a:t>
            </a:r>
          </a:p>
          <a:p>
            <a:pPr algn="ctr"/>
            <a:endParaRPr lang="es-CL" sz="1400" b="1" dirty="0">
              <a:solidFill>
                <a:schemeClr val="bg1"/>
              </a:solidFill>
            </a:endParaRP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3DA27AFB-9547-4CF2-859F-0AD708FF2DC8}"/>
              </a:ext>
            </a:extLst>
          </p:cNvPr>
          <p:cNvSpPr txBox="1"/>
          <p:nvPr/>
        </p:nvSpPr>
        <p:spPr>
          <a:xfrm>
            <a:off x="637187" y="2943453"/>
            <a:ext cx="261825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1400" dirty="0"/>
              <a:t>Mapa de Humedad: datos del Sistema Guía para Inundaciones Repentinas de Centroamérica (CAFFG).</a:t>
            </a:r>
            <a:endParaRPr lang="en-US" sz="14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F950527-E7F0-43E6-B80F-1377805C96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895823"/>
            <a:ext cx="4385712" cy="4325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293633E7-9AD2-4AA3-A4D7-6B8C818724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0347" y="2140431"/>
            <a:ext cx="1728986" cy="3558040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CFC03A2D-2155-46ED-A1F8-86961DFF4E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11361" y="2140431"/>
            <a:ext cx="1728986" cy="3558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445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Прямоугольник 36">
            <a:extLst>
              <a:ext uri="{FF2B5EF4-FFF2-40B4-BE49-F238E27FC236}">
                <a16:creationId xmlns:a16="http://schemas.microsoft.com/office/drawing/2014/main" id="{392BDA1C-C959-45EE-86AB-ECE453EE1C41}"/>
              </a:ext>
            </a:extLst>
          </p:cNvPr>
          <p:cNvSpPr/>
          <p:nvPr/>
        </p:nvSpPr>
        <p:spPr>
          <a:xfrm>
            <a:off x="404949" y="282372"/>
            <a:ext cx="11787052" cy="510888"/>
          </a:xfrm>
          <a:prstGeom prst="rect">
            <a:avLst/>
          </a:prstGeom>
          <a:pattFill prst="pct90">
            <a:fgClr>
              <a:srgbClr val="5A6378">
                <a:lumMod val="50000"/>
              </a:srgbClr>
            </a:fgClr>
            <a:bgClr>
              <a:srgbClr val="5A6378">
                <a:lumMod val="75000"/>
              </a:srgbClr>
            </a:bgClr>
          </a:pattFill>
          <a:ln w="25400" cap="flat" cmpd="sng" algn="ctr">
            <a:solidFill>
              <a:srgbClr val="575756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90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6" name="Текст 11">
            <a:extLst>
              <a:ext uri="{FF2B5EF4-FFF2-40B4-BE49-F238E27FC236}">
                <a16:creationId xmlns:a16="http://schemas.microsoft.com/office/drawing/2014/main" id="{376CE0E7-1CC8-478A-A8C6-8932EF6A9518}"/>
              </a:ext>
            </a:extLst>
          </p:cNvPr>
          <p:cNvSpPr txBox="1">
            <a:spLocks/>
          </p:cNvSpPr>
          <p:nvPr/>
        </p:nvSpPr>
        <p:spPr>
          <a:xfrm>
            <a:off x="1619794" y="310640"/>
            <a:ext cx="5381897" cy="510886"/>
          </a:xfrm>
          <a:prstGeom prst="rect">
            <a:avLst/>
          </a:prstGeom>
        </p:spPr>
        <p:txBody>
          <a:bodyPr numCol="1" spcCol="720000"/>
          <a:lstStyle>
            <a:lvl1pPr marL="914446" indent="-914446" algn="l" defTabSz="2438522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•"/>
              <a:defRPr sz="24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Chevin Pro Light"/>
                <a:ea typeface="+mn-ea"/>
                <a:cs typeface="Chevin Pro Light"/>
              </a:defRPr>
            </a:lvl1pPr>
            <a:lvl2pPr marL="1981299" indent="-762038" algn="l" defTabSz="2438522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24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Chevin Pro Light"/>
                <a:ea typeface="+mn-ea"/>
                <a:cs typeface="Chevin Pro Light"/>
              </a:defRPr>
            </a:lvl2pPr>
            <a:lvl3pPr marL="3048152" indent="-609630" algn="l" defTabSz="2438522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•"/>
              <a:defRPr sz="24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Chevin Pro Light"/>
                <a:ea typeface="+mn-ea"/>
                <a:cs typeface="Chevin Pro Light"/>
              </a:defRPr>
            </a:lvl3pPr>
            <a:lvl4pPr marL="4267413" indent="-609630" algn="l" defTabSz="2438522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24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Chevin Pro Light"/>
                <a:ea typeface="+mn-ea"/>
                <a:cs typeface="Chevin Pro Light"/>
              </a:defRPr>
            </a:lvl4pPr>
            <a:lvl5pPr marL="5486674" indent="-609630" algn="l" defTabSz="2438522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»"/>
              <a:defRPr sz="24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Chevin Pro Light"/>
                <a:ea typeface="+mn-ea"/>
                <a:cs typeface="Chevin Pro Light"/>
              </a:defRPr>
            </a:lvl5pPr>
            <a:lvl6pPr marL="6705935" indent="-609630" algn="l" defTabSz="243852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25196" indent="-609630" algn="l" defTabSz="243852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4457" indent="-609630" algn="l" defTabSz="243852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363718" indent="-609630" algn="l" defTabSz="243852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defTabSz="1219017">
              <a:buClr>
                <a:srgbClr val="E20613"/>
              </a:buClr>
              <a:buSzPct val="250000"/>
              <a:buNone/>
              <a:defRPr/>
            </a:pPr>
            <a:r>
              <a:rPr lang="es-ES" sz="2000" b="1" dirty="0">
                <a:solidFill>
                  <a:srgbClr val="FFFFFF"/>
                </a:solidFill>
              </a:rPr>
              <a:t>DISEÑO </a:t>
            </a:r>
            <a:r>
              <a:rPr lang="es-ES" sz="2000" b="1" dirty="0" err="1">
                <a:solidFill>
                  <a:srgbClr val="FFFFFF"/>
                </a:solidFill>
              </a:rPr>
              <a:t>Agroclima</a:t>
            </a:r>
            <a:r>
              <a:rPr lang="es-ES" sz="2000" b="1" dirty="0">
                <a:solidFill>
                  <a:srgbClr val="FFFFFF"/>
                </a:solidFill>
              </a:rPr>
              <a:t> Guatemala</a:t>
            </a:r>
          </a:p>
        </p:txBody>
      </p:sp>
      <p:pic>
        <p:nvPicPr>
          <p:cNvPr id="7" name="Imagen 6" descr="Imagen que contiene dibujo&#10;&#10;Descripción generada automáticamente">
            <a:extLst>
              <a:ext uri="{FF2B5EF4-FFF2-40B4-BE49-F238E27FC236}">
                <a16:creationId xmlns:a16="http://schemas.microsoft.com/office/drawing/2014/main" id="{B72F7DB8-7904-4EEE-A9C6-A98120D103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7281" y="268425"/>
            <a:ext cx="2804719" cy="599130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05AF240B-02F0-4966-A582-97F193847565}"/>
              </a:ext>
            </a:extLst>
          </p:cNvPr>
          <p:cNvSpPr txBox="1"/>
          <p:nvPr/>
        </p:nvSpPr>
        <p:spPr>
          <a:xfrm>
            <a:off x="873021" y="1332737"/>
            <a:ext cx="1773927" cy="646331"/>
          </a:xfrm>
          <a:prstGeom prst="rect">
            <a:avLst/>
          </a:prstGeom>
          <a:solidFill>
            <a:srgbClr val="008080"/>
          </a:solidFill>
          <a:ln w="57150">
            <a:solidFill>
              <a:srgbClr val="B5E61C"/>
            </a:solidFill>
          </a:ln>
        </p:spPr>
        <p:txBody>
          <a:bodyPr wrap="square">
            <a:spAutoFit/>
          </a:bodyPr>
          <a:lstStyle/>
          <a:p>
            <a:r>
              <a:rPr lang="es-CL" dirty="0">
                <a:solidFill>
                  <a:schemeClr val="bg1"/>
                </a:solidFill>
              </a:rPr>
              <a:t>Imágenes satelitales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6966A84C-B89F-4A92-A7D9-4197A37B2CC2}"/>
              </a:ext>
            </a:extLst>
          </p:cNvPr>
          <p:cNvSpPr txBox="1"/>
          <p:nvPr/>
        </p:nvSpPr>
        <p:spPr>
          <a:xfrm>
            <a:off x="7250552" y="2494368"/>
            <a:ext cx="15768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400" b="1" dirty="0">
                <a:solidFill>
                  <a:schemeClr val="bg1"/>
                </a:solidFill>
              </a:rPr>
              <a:t>Riego Inteligente </a:t>
            </a:r>
          </a:p>
          <a:p>
            <a:pPr algn="ctr"/>
            <a:r>
              <a:rPr lang="es-CL" sz="1400" b="1" dirty="0">
                <a:solidFill>
                  <a:schemeClr val="bg1"/>
                </a:solidFill>
              </a:rPr>
              <a:t>Guatemala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1BDB452E-C005-40DC-A9C8-7D7B30D8FA69}"/>
              </a:ext>
            </a:extLst>
          </p:cNvPr>
          <p:cNvSpPr txBox="1"/>
          <p:nvPr/>
        </p:nvSpPr>
        <p:spPr>
          <a:xfrm>
            <a:off x="6844898" y="5052140"/>
            <a:ext cx="20746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100" b="1" dirty="0">
                <a:solidFill>
                  <a:schemeClr val="bg1"/>
                </a:solidFill>
              </a:rPr>
              <a:t>Ministerio de Agricultura y Ganadería</a:t>
            </a:r>
          </a:p>
          <a:p>
            <a:pPr algn="ctr"/>
            <a:endParaRPr lang="es-CL" sz="1400" b="1" dirty="0">
              <a:solidFill>
                <a:schemeClr val="bg1"/>
              </a:solidFill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55CF21A6-DACE-4676-B107-B72DFC4A0F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1246" y="1219590"/>
            <a:ext cx="2588963" cy="5327770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F5494B61-0973-47C6-9502-4CBDAF6ACF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86952" y="1219590"/>
            <a:ext cx="2588963" cy="5327770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61626EB9-8987-49DB-8739-0915BE9C71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45524" y="1253689"/>
            <a:ext cx="2438966" cy="5019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6447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Прямоугольник 36">
            <a:extLst>
              <a:ext uri="{FF2B5EF4-FFF2-40B4-BE49-F238E27FC236}">
                <a16:creationId xmlns:a16="http://schemas.microsoft.com/office/drawing/2014/main" id="{392BDA1C-C959-45EE-86AB-ECE453EE1C41}"/>
              </a:ext>
            </a:extLst>
          </p:cNvPr>
          <p:cNvSpPr/>
          <p:nvPr/>
        </p:nvSpPr>
        <p:spPr>
          <a:xfrm>
            <a:off x="404949" y="282372"/>
            <a:ext cx="11787052" cy="510888"/>
          </a:xfrm>
          <a:prstGeom prst="rect">
            <a:avLst/>
          </a:prstGeom>
          <a:pattFill prst="pct90">
            <a:fgClr>
              <a:srgbClr val="5A6378">
                <a:lumMod val="50000"/>
              </a:srgbClr>
            </a:fgClr>
            <a:bgClr>
              <a:srgbClr val="5A6378">
                <a:lumMod val="75000"/>
              </a:srgbClr>
            </a:bgClr>
          </a:pattFill>
          <a:ln w="25400" cap="flat" cmpd="sng" algn="ctr">
            <a:solidFill>
              <a:srgbClr val="575756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90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6" name="Текст 11">
            <a:extLst>
              <a:ext uri="{FF2B5EF4-FFF2-40B4-BE49-F238E27FC236}">
                <a16:creationId xmlns:a16="http://schemas.microsoft.com/office/drawing/2014/main" id="{376CE0E7-1CC8-478A-A8C6-8932EF6A9518}"/>
              </a:ext>
            </a:extLst>
          </p:cNvPr>
          <p:cNvSpPr txBox="1">
            <a:spLocks/>
          </p:cNvSpPr>
          <p:nvPr/>
        </p:nvSpPr>
        <p:spPr>
          <a:xfrm>
            <a:off x="1619794" y="310640"/>
            <a:ext cx="5381897" cy="510886"/>
          </a:xfrm>
          <a:prstGeom prst="rect">
            <a:avLst/>
          </a:prstGeom>
        </p:spPr>
        <p:txBody>
          <a:bodyPr numCol="1" spcCol="720000"/>
          <a:lstStyle>
            <a:lvl1pPr marL="914446" indent="-914446" algn="l" defTabSz="2438522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•"/>
              <a:defRPr sz="24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Chevin Pro Light"/>
                <a:ea typeface="+mn-ea"/>
                <a:cs typeface="Chevin Pro Light"/>
              </a:defRPr>
            </a:lvl1pPr>
            <a:lvl2pPr marL="1981299" indent="-762038" algn="l" defTabSz="2438522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24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Chevin Pro Light"/>
                <a:ea typeface="+mn-ea"/>
                <a:cs typeface="Chevin Pro Light"/>
              </a:defRPr>
            </a:lvl2pPr>
            <a:lvl3pPr marL="3048152" indent="-609630" algn="l" defTabSz="2438522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•"/>
              <a:defRPr sz="24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Chevin Pro Light"/>
                <a:ea typeface="+mn-ea"/>
                <a:cs typeface="Chevin Pro Light"/>
              </a:defRPr>
            </a:lvl3pPr>
            <a:lvl4pPr marL="4267413" indent="-609630" algn="l" defTabSz="2438522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24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Chevin Pro Light"/>
                <a:ea typeface="+mn-ea"/>
                <a:cs typeface="Chevin Pro Light"/>
              </a:defRPr>
            </a:lvl4pPr>
            <a:lvl5pPr marL="5486674" indent="-609630" algn="l" defTabSz="2438522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»"/>
              <a:defRPr sz="24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Chevin Pro Light"/>
                <a:ea typeface="+mn-ea"/>
                <a:cs typeface="Chevin Pro Light"/>
              </a:defRPr>
            </a:lvl5pPr>
            <a:lvl6pPr marL="6705935" indent="-609630" algn="l" defTabSz="243852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25196" indent="-609630" algn="l" defTabSz="243852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4457" indent="-609630" algn="l" defTabSz="243852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363718" indent="-609630" algn="l" defTabSz="243852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defTabSz="1219017">
              <a:buClr>
                <a:srgbClr val="E20613"/>
              </a:buClr>
              <a:buSzPct val="250000"/>
              <a:buNone/>
              <a:defRPr/>
            </a:pPr>
            <a:r>
              <a:rPr lang="es-ES" sz="2000" b="1" dirty="0">
                <a:solidFill>
                  <a:srgbClr val="FFFFFF"/>
                </a:solidFill>
              </a:rPr>
              <a:t>DISEÑO </a:t>
            </a:r>
            <a:r>
              <a:rPr lang="es-ES" sz="2000" b="1" dirty="0" err="1">
                <a:solidFill>
                  <a:srgbClr val="FFFFFF"/>
                </a:solidFill>
              </a:rPr>
              <a:t>Agroclima</a:t>
            </a:r>
            <a:r>
              <a:rPr lang="es-ES" sz="2000" b="1" dirty="0">
                <a:solidFill>
                  <a:srgbClr val="FFFFFF"/>
                </a:solidFill>
              </a:rPr>
              <a:t> Guatemala</a:t>
            </a:r>
          </a:p>
        </p:txBody>
      </p:sp>
      <p:pic>
        <p:nvPicPr>
          <p:cNvPr id="7" name="Imagen 6" descr="Imagen que contiene dibujo&#10;&#10;Descripción generada automáticamente">
            <a:extLst>
              <a:ext uri="{FF2B5EF4-FFF2-40B4-BE49-F238E27FC236}">
                <a16:creationId xmlns:a16="http://schemas.microsoft.com/office/drawing/2014/main" id="{B72F7DB8-7904-4EEE-A9C6-A98120D103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7281" y="268425"/>
            <a:ext cx="2804719" cy="599130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05AF240B-02F0-4966-A582-97F193847565}"/>
              </a:ext>
            </a:extLst>
          </p:cNvPr>
          <p:cNvSpPr txBox="1"/>
          <p:nvPr/>
        </p:nvSpPr>
        <p:spPr>
          <a:xfrm>
            <a:off x="2168421" y="1848037"/>
            <a:ext cx="1793979" cy="369332"/>
          </a:xfrm>
          <a:prstGeom prst="rect">
            <a:avLst/>
          </a:prstGeom>
          <a:solidFill>
            <a:srgbClr val="008080"/>
          </a:solidFill>
          <a:ln w="57150">
            <a:solidFill>
              <a:srgbClr val="B5E61C"/>
            </a:solidFill>
          </a:ln>
        </p:spPr>
        <p:txBody>
          <a:bodyPr wrap="square">
            <a:spAutoFit/>
          </a:bodyPr>
          <a:lstStyle/>
          <a:p>
            <a:r>
              <a:rPr lang="es-CL" dirty="0">
                <a:solidFill>
                  <a:schemeClr val="bg1"/>
                </a:solidFill>
              </a:rPr>
              <a:t>Pasos a seguir</a:t>
            </a: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6966A84C-B89F-4A92-A7D9-4197A37B2CC2}"/>
              </a:ext>
            </a:extLst>
          </p:cNvPr>
          <p:cNvSpPr txBox="1"/>
          <p:nvPr/>
        </p:nvSpPr>
        <p:spPr>
          <a:xfrm>
            <a:off x="7250552" y="2494368"/>
            <a:ext cx="15768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400" b="1" dirty="0">
                <a:solidFill>
                  <a:schemeClr val="bg1"/>
                </a:solidFill>
              </a:rPr>
              <a:t>Riego Inteligente </a:t>
            </a:r>
          </a:p>
          <a:p>
            <a:pPr algn="ctr"/>
            <a:r>
              <a:rPr lang="es-CL" sz="1400" b="1" dirty="0">
                <a:solidFill>
                  <a:schemeClr val="bg1"/>
                </a:solidFill>
              </a:rPr>
              <a:t>Guatemala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1BDB452E-C005-40DC-A9C8-7D7B30D8FA69}"/>
              </a:ext>
            </a:extLst>
          </p:cNvPr>
          <p:cNvSpPr txBox="1"/>
          <p:nvPr/>
        </p:nvSpPr>
        <p:spPr>
          <a:xfrm>
            <a:off x="6844898" y="5052140"/>
            <a:ext cx="20746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100" b="1" dirty="0">
                <a:solidFill>
                  <a:schemeClr val="bg1"/>
                </a:solidFill>
              </a:rPr>
              <a:t>Ministerio de Agricultura y Ganadería</a:t>
            </a:r>
          </a:p>
          <a:p>
            <a:pPr algn="ctr"/>
            <a:endParaRPr lang="es-CL" sz="1400" b="1" dirty="0">
              <a:solidFill>
                <a:schemeClr val="bg1"/>
              </a:solidFill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D9A2D187-477F-477E-995C-FA376396632E}"/>
              </a:ext>
            </a:extLst>
          </p:cNvPr>
          <p:cNvSpPr txBox="1"/>
          <p:nvPr/>
        </p:nvSpPr>
        <p:spPr>
          <a:xfrm>
            <a:off x="1928579" y="2690336"/>
            <a:ext cx="345289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/>
              <a:t>Evapotranspiración</a:t>
            </a:r>
          </a:p>
          <a:p>
            <a:r>
              <a:rPr lang="es-CL" dirty="0"/>
              <a:t>Viento </a:t>
            </a:r>
          </a:p>
          <a:p>
            <a:r>
              <a:rPr lang="es-CL" dirty="0"/>
              <a:t>Escorrentía</a:t>
            </a:r>
          </a:p>
          <a:p>
            <a:r>
              <a:rPr lang="es-CL" dirty="0"/>
              <a:t>Para llegar a la información existe un código.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91177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Imagen 30">
            <a:extLst>
              <a:ext uri="{FF2B5EF4-FFF2-40B4-BE49-F238E27FC236}">
                <a16:creationId xmlns:a16="http://schemas.microsoft.com/office/drawing/2014/main" id="{A9C22643-FB59-40D7-81F3-AF7063A466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155" b="62461"/>
          <a:stretch/>
        </p:blipFill>
        <p:spPr>
          <a:xfrm>
            <a:off x="0" y="2431297"/>
            <a:ext cx="3332559" cy="1603718"/>
          </a:xfrm>
          <a:prstGeom prst="rect">
            <a:avLst/>
          </a:prstGeom>
        </p:spPr>
      </p:pic>
      <p:sp>
        <p:nvSpPr>
          <p:cNvPr id="124" name="Прямоугольник 36">
            <a:extLst>
              <a:ext uri="{FF2B5EF4-FFF2-40B4-BE49-F238E27FC236}">
                <a16:creationId xmlns:a16="http://schemas.microsoft.com/office/drawing/2014/main" id="{392BDA1C-C959-45EE-86AB-ECE453EE1C41}"/>
              </a:ext>
            </a:extLst>
          </p:cNvPr>
          <p:cNvSpPr/>
          <p:nvPr/>
        </p:nvSpPr>
        <p:spPr>
          <a:xfrm>
            <a:off x="0" y="282372"/>
            <a:ext cx="12192001" cy="539154"/>
          </a:xfrm>
          <a:prstGeom prst="rect">
            <a:avLst/>
          </a:prstGeom>
          <a:pattFill prst="pct90">
            <a:fgClr>
              <a:srgbClr val="5A6378">
                <a:lumMod val="50000"/>
              </a:srgbClr>
            </a:fgClr>
            <a:bgClr>
              <a:srgbClr val="5A6378">
                <a:lumMod val="75000"/>
              </a:srgbClr>
            </a:bgClr>
          </a:pattFill>
          <a:ln w="25400" cap="flat" cmpd="sng" algn="ctr">
            <a:solidFill>
              <a:srgbClr val="575756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90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6" name="Текст 11">
            <a:extLst>
              <a:ext uri="{FF2B5EF4-FFF2-40B4-BE49-F238E27FC236}">
                <a16:creationId xmlns:a16="http://schemas.microsoft.com/office/drawing/2014/main" id="{376CE0E7-1CC8-478A-A8C6-8932EF6A9518}"/>
              </a:ext>
            </a:extLst>
          </p:cNvPr>
          <p:cNvSpPr txBox="1">
            <a:spLocks/>
          </p:cNvSpPr>
          <p:nvPr/>
        </p:nvSpPr>
        <p:spPr>
          <a:xfrm>
            <a:off x="1231900" y="310640"/>
            <a:ext cx="8541252" cy="510886"/>
          </a:xfrm>
          <a:prstGeom prst="rect">
            <a:avLst/>
          </a:prstGeom>
        </p:spPr>
        <p:txBody>
          <a:bodyPr numCol="1" spcCol="720000"/>
          <a:lstStyle>
            <a:lvl1pPr marL="914446" indent="-914446" algn="l" defTabSz="2438522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•"/>
              <a:defRPr sz="24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Chevin Pro Light"/>
                <a:ea typeface="+mn-ea"/>
                <a:cs typeface="Chevin Pro Light"/>
              </a:defRPr>
            </a:lvl1pPr>
            <a:lvl2pPr marL="1981299" indent="-762038" algn="l" defTabSz="2438522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24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Chevin Pro Light"/>
                <a:ea typeface="+mn-ea"/>
                <a:cs typeface="Chevin Pro Light"/>
              </a:defRPr>
            </a:lvl2pPr>
            <a:lvl3pPr marL="3048152" indent="-609630" algn="l" defTabSz="2438522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•"/>
              <a:defRPr sz="24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Chevin Pro Light"/>
                <a:ea typeface="+mn-ea"/>
                <a:cs typeface="Chevin Pro Light"/>
              </a:defRPr>
            </a:lvl3pPr>
            <a:lvl4pPr marL="4267413" indent="-609630" algn="l" defTabSz="2438522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24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Chevin Pro Light"/>
                <a:ea typeface="+mn-ea"/>
                <a:cs typeface="Chevin Pro Light"/>
              </a:defRPr>
            </a:lvl4pPr>
            <a:lvl5pPr marL="5486674" indent="-609630" algn="l" defTabSz="2438522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»"/>
              <a:defRPr sz="24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Chevin Pro Light"/>
                <a:ea typeface="+mn-ea"/>
                <a:cs typeface="Chevin Pro Light"/>
              </a:defRPr>
            </a:lvl5pPr>
            <a:lvl6pPr marL="6705935" indent="-609630" algn="l" defTabSz="243852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25196" indent="-609630" algn="l" defTabSz="243852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4457" indent="-609630" algn="l" defTabSz="243852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363718" indent="-609630" algn="l" defTabSz="243852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defTabSz="1219017">
              <a:buClr>
                <a:srgbClr val="E20613"/>
              </a:buClr>
              <a:buSzPct val="250000"/>
              <a:buNone/>
              <a:defRPr/>
            </a:pPr>
            <a:r>
              <a:rPr lang="es-ES" sz="2000" b="1" dirty="0">
                <a:solidFill>
                  <a:srgbClr val="FFFFFF"/>
                </a:solidFill>
              </a:rPr>
              <a:t>Aplicaciones existentes</a:t>
            </a:r>
          </a:p>
        </p:txBody>
      </p:sp>
      <p:pic>
        <p:nvPicPr>
          <p:cNvPr id="7" name="Imagen 6" descr="Imagen que contiene dibujo&#10;&#10;Descripción generada automáticamente">
            <a:extLst>
              <a:ext uri="{FF2B5EF4-FFF2-40B4-BE49-F238E27FC236}">
                <a16:creationId xmlns:a16="http://schemas.microsoft.com/office/drawing/2014/main" id="{B72F7DB8-7904-4EEE-A9C6-A98120D103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7281" y="252384"/>
            <a:ext cx="2804719" cy="599130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8F3DDB5F-49AC-43F8-BC56-C170F1DAE9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68881" y="1198085"/>
            <a:ext cx="2750365" cy="5659915"/>
          </a:xfrm>
          <a:prstGeom prst="rect">
            <a:avLst/>
          </a:prstGeom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11E48C59-B0EE-462E-9FE9-2A748D15C1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62129" y="1212031"/>
            <a:ext cx="2687207" cy="5529944"/>
          </a:xfrm>
          <a:prstGeom prst="rect">
            <a:avLst/>
          </a:prstGeom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9B2343D2-786F-4BDD-B31D-4E467479C8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92220" y="1212031"/>
            <a:ext cx="2743588" cy="5645969"/>
          </a:xfrm>
          <a:prstGeom prst="rect">
            <a:avLst/>
          </a:prstGeom>
        </p:spPr>
      </p:pic>
      <p:sp>
        <p:nvSpPr>
          <p:cNvPr id="29" name="Elipse 28">
            <a:extLst>
              <a:ext uri="{FF2B5EF4-FFF2-40B4-BE49-F238E27FC236}">
                <a16:creationId xmlns:a16="http://schemas.microsoft.com/office/drawing/2014/main" id="{0D1BE11E-84C0-4A09-86D9-C521774846F9}"/>
              </a:ext>
            </a:extLst>
          </p:cNvPr>
          <p:cNvSpPr/>
          <p:nvPr/>
        </p:nvSpPr>
        <p:spPr>
          <a:xfrm>
            <a:off x="606466" y="3365688"/>
            <a:ext cx="736634" cy="662354"/>
          </a:xfrm>
          <a:prstGeom prst="ellipse">
            <a:avLst/>
          </a:prstGeom>
          <a:noFill/>
          <a:ln>
            <a:solidFill>
              <a:srgbClr val="2D313C"/>
            </a:solidFill>
          </a:ln>
          <a:scene3d>
            <a:camera prst="orthographicFront"/>
            <a:lightRig rig="threePt" dir="t"/>
          </a:scene3d>
          <a:sp3d>
            <a:bevelT w="203200" h="254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776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Imagen 30">
            <a:extLst>
              <a:ext uri="{FF2B5EF4-FFF2-40B4-BE49-F238E27FC236}">
                <a16:creationId xmlns:a16="http://schemas.microsoft.com/office/drawing/2014/main" id="{A9C22643-FB59-40D7-81F3-AF7063A466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155" b="62461"/>
          <a:stretch/>
        </p:blipFill>
        <p:spPr>
          <a:xfrm>
            <a:off x="0" y="2431297"/>
            <a:ext cx="3332559" cy="1603718"/>
          </a:xfrm>
          <a:prstGeom prst="rect">
            <a:avLst/>
          </a:prstGeom>
        </p:spPr>
      </p:pic>
      <p:sp>
        <p:nvSpPr>
          <p:cNvPr id="124" name="Прямоугольник 36">
            <a:extLst>
              <a:ext uri="{FF2B5EF4-FFF2-40B4-BE49-F238E27FC236}">
                <a16:creationId xmlns:a16="http://schemas.microsoft.com/office/drawing/2014/main" id="{392BDA1C-C959-45EE-86AB-ECE453EE1C41}"/>
              </a:ext>
            </a:extLst>
          </p:cNvPr>
          <p:cNvSpPr/>
          <p:nvPr/>
        </p:nvSpPr>
        <p:spPr>
          <a:xfrm>
            <a:off x="0" y="282371"/>
            <a:ext cx="12192001" cy="585183"/>
          </a:xfrm>
          <a:prstGeom prst="rect">
            <a:avLst/>
          </a:prstGeom>
          <a:pattFill prst="pct90">
            <a:fgClr>
              <a:srgbClr val="5A6378">
                <a:lumMod val="50000"/>
              </a:srgbClr>
            </a:fgClr>
            <a:bgClr>
              <a:srgbClr val="5A6378">
                <a:lumMod val="75000"/>
              </a:srgbClr>
            </a:bgClr>
          </a:pattFill>
          <a:ln w="25400" cap="flat" cmpd="sng" algn="ctr">
            <a:solidFill>
              <a:srgbClr val="575756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90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6" name="Текст 11">
            <a:extLst>
              <a:ext uri="{FF2B5EF4-FFF2-40B4-BE49-F238E27FC236}">
                <a16:creationId xmlns:a16="http://schemas.microsoft.com/office/drawing/2014/main" id="{376CE0E7-1CC8-478A-A8C6-8932EF6A9518}"/>
              </a:ext>
            </a:extLst>
          </p:cNvPr>
          <p:cNvSpPr txBox="1">
            <a:spLocks/>
          </p:cNvSpPr>
          <p:nvPr/>
        </p:nvSpPr>
        <p:spPr>
          <a:xfrm>
            <a:off x="978857" y="333652"/>
            <a:ext cx="7475429" cy="482620"/>
          </a:xfrm>
          <a:prstGeom prst="rect">
            <a:avLst/>
          </a:prstGeom>
        </p:spPr>
        <p:txBody>
          <a:bodyPr numCol="1" spcCol="720000"/>
          <a:lstStyle>
            <a:lvl1pPr marL="914446" indent="-914446" algn="l" defTabSz="2438522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•"/>
              <a:defRPr sz="24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Chevin Pro Light"/>
                <a:ea typeface="+mn-ea"/>
                <a:cs typeface="Chevin Pro Light"/>
              </a:defRPr>
            </a:lvl1pPr>
            <a:lvl2pPr marL="1981299" indent="-762038" algn="l" defTabSz="2438522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24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Chevin Pro Light"/>
                <a:ea typeface="+mn-ea"/>
                <a:cs typeface="Chevin Pro Light"/>
              </a:defRPr>
            </a:lvl2pPr>
            <a:lvl3pPr marL="3048152" indent="-609630" algn="l" defTabSz="2438522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•"/>
              <a:defRPr sz="24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Chevin Pro Light"/>
                <a:ea typeface="+mn-ea"/>
                <a:cs typeface="Chevin Pro Light"/>
              </a:defRPr>
            </a:lvl3pPr>
            <a:lvl4pPr marL="4267413" indent="-609630" algn="l" defTabSz="2438522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24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Chevin Pro Light"/>
                <a:ea typeface="+mn-ea"/>
                <a:cs typeface="Chevin Pro Light"/>
              </a:defRPr>
            </a:lvl4pPr>
            <a:lvl5pPr marL="5486674" indent="-609630" algn="l" defTabSz="2438522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»"/>
              <a:defRPr sz="24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Chevin Pro Light"/>
                <a:ea typeface="+mn-ea"/>
                <a:cs typeface="Chevin Pro Light"/>
              </a:defRPr>
            </a:lvl5pPr>
            <a:lvl6pPr marL="6705935" indent="-609630" algn="l" defTabSz="243852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25196" indent="-609630" algn="l" defTabSz="243852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4457" indent="-609630" algn="l" defTabSz="243852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363718" indent="-609630" algn="l" defTabSz="243852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defTabSz="1219017">
              <a:buClr>
                <a:srgbClr val="E20613"/>
              </a:buClr>
              <a:buSzPct val="250000"/>
              <a:buNone/>
              <a:defRPr/>
            </a:pPr>
            <a:r>
              <a:rPr lang="es-ES" sz="2000" b="1" dirty="0">
                <a:solidFill>
                  <a:srgbClr val="FFFFFF"/>
                </a:solidFill>
              </a:rPr>
              <a:t>Aplicaciones existentes</a:t>
            </a:r>
          </a:p>
        </p:txBody>
      </p:sp>
      <p:pic>
        <p:nvPicPr>
          <p:cNvPr id="7" name="Imagen 6" descr="Imagen que contiene dibujo&#10;&#10;Descripción generada automáticamente">
            <a:extLst>
              <a:ext uri="{FF2B5EF4-FFF2-40B4-BE49-F238E27FC236}">
                <a16:creationId xmlns:a16="http://schemas.microsoft.com/office/drawing/2014/main" id="{B72F7DB8-7904-4EEE-A9C6-A98120D103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7281" y="268425"/>
            <a:ext cx="2804719" cy="599130"/>
          </a:xfrm>
          <a:prstGeom prst="rect">
            <a:avLst/>
          </a:prstGeom>
        </p:spPr>
      </p:pic>
      <p:sp>
        <p:nvSpPr>
          <p:cNvPr id="29" name="Elipse 28">
            <a:extLst>
              <a:ext uri="{FF2B5EF4-FFF2-40B4-BE49-F238E27FC236}">
                <a16:creationId xmlns:a16="http://schemas.microsoft.com/office/drawing/2014/main" id="{0D1BE11E-84C0-4A09-86D9-C521774846F9}"/>
              </a:ext>
            </a:extLst>
          </p:cNvPr>
          <p:cNvSpPr/>
          <p:nvPr/>
        </p:nvSpPr>
        <p:spPr>
          <a:xfrm>
            <a:off x="1197708" y="2570802"/>
            <a:ext cx="736634" cy="662354"/>
          </a:xfrm>
          <a:prstGeom prst="ellipse">
            <a:avLst/>
          </a:prstGeom>
          <a:noFill/>
          <a:ln>
            <a:solidFill>
              <a:srgbClr val="2D313C"/>
            </a:solidFill>
          </a:ln>
          <a:scene3d>
            <a:camera prst="orthographicFront"/>
            <a:lightRig rig="threePt" dir="t"/>
          </a:scene3d>
          <a:sp3d>
            <a:bevelT w="203200" h="254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E6ABA367-626C-4E95-BC0D-E281AE7387E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9468" b="10333"/>
          <a:stretch/>
        </p:blipFill>
        <p:spPr>
          <a:xfrm>
            <a:off x="3105270" y="1081858"/>
            <a:ext cx="3336324" cy="5499996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18FC7FD2-D30E-4A24-918D-D6D31DE3AFB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504" b="12665"/>
          <a:stretch/>
        </p:blipFill>
        <p:spPr>
          <a:xfrm>
            <a:off x="3969102" y="729583"/>
            <a:ext cx="3332559" cy="5817777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6931BEF4-4DAD-4042-809B-806C32D4BEF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2657" b="12098"/>
          <a:stretch/>
        </p:blipFill>
        <p:spPr>
          <a:xfrm>
            <a:off x="5229266" y="729583"/>
            <a:ext cx="3336324" cy="5846045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0CF4F797-DCE8-4D46-8718-B23D721E654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3021" b="10651"/>
          <a:stretch/>
        </p:blipFill>
        <p:spPr>
          <a:xfrm>
            <a:off x="6270042" y="762890"/>
            <a:ext cx="3336324" cy="5920346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80A50FF7-340E-4A53-A0CA-3E927E98CDB7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3517" b="10154"/>
          <a:stretch/>
        </p:blipFill>
        <p:spPr>
          <a:xfrm>
            <a:off x="7627540" y="710138"/>
            <a:ext cx="3332559" cy="5920346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CCC8B4FE-5B98-4334-A51C-512B5C0D290E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4220" b="8889"/>
          <a:stretch/>
        </p:blipFill>
        <p:spPr>
          <a:xfrm>
            <a:off x="8931447" y="724270"/>
            <a:ext cx="3332559" cy="5958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612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Прямоугольник 36">
            <a:extLst>
              <a:ext uri="{FF2B5EF4-FFF2-40B4-BE49-F238E27FC236}">
                <a16:creationId xmlns:a16="http://schemas.microsoft.com/office/drawing/2014/main" id="{392BDA1C-C959-45EE-86AB-ECE453EE1C41}"/>
              </a:ext>
            </a:extLst>
          </p:cNvPr>
          <p:cNvSpPr/>
          <p:nvPr/>
        </p:nvSpPr>
        <p:spPr>
          <a:xfrm>
            <a:off x="0" y="282371"/>
            <a:ext cx="12192001" cy="585183"/>
          </a:xfrm>
          <a:prstGeom prst="rect">
            <a:avLst/>
          </a:prstGeom>
          <a:pattFill prst="pct90">
            <a:fgClr>
              <a:srgbClr val="5A6378">
                <a:lumMod val="50000"/>
              </a:srgbClr>
            </a:fgClr>
            <a:bgClr>
              <a:srgbClr val="5A6378">
                <a:lumMod val="75000"/>
              </a:srgbClr>
            </a:bgClr>
          </a:pattFill>
          <a:ln w="25400" cap="flat" cmpd="sng" algn="ctr">
            <a:solidFill>
              <a:srgbClr val="575756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90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6" name="Текст 11">
            <a:extLst>
              <a:ext uri="{FF2B5EF4-FFF2-40B4-BE49-F238E27FC236}">
                <a16:creationId xmlns:a16="http://schemas.microsoft.com/office/drawing/2014/main" id="{376CE0E7-1CC8-478A-A8C6-8932EF6A9518}"/>
              </a:ext>
            </a:extLst>
          </p:cNvPr>
          <p:cNvSpPr txBox="1">
            <a:spLocks/>
          </p:cNvSpPr>
          <p:nvPr/>
        </p:nvSpPr>
        <p:spPr>
          <a:xfrm>
            <a:off x="451319" y="299448"/>
            <a:ext cx="7827121" cy="599130"/>
          </a:xfrm>
          <a:prstGeom prst="rect">
            <a:avLst/>
          </a:prstGeom>
        </p:spPr>
        <p:txBody>
          <a:bodyPr numCol="1" spcCol="720000"/>
          <a:lstStyle>
            <a:lvl1pPr marL="914446" indent="-914446" algn="l" defTabSz="2438522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•"/>
              <a:defRPr sz="24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Chevin Pro Light"/>
                <a:ea typeface="+mn-ea"/>
                <a:cs typeface="Chevin Pro Light"/>
              </a:defRPr>
            </a:lvl1pPr>
            <a:lvl2pPr marL="1981299" indent="-762038" algn="l" defTabSz="2438522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24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Chevin Pro Light"/>
                <a:ea typeface="+mn-ea"/>
                <a:cs typeface="Chevin Pro Light"/>
              </a:defRPr>
            </a:lvl2pPr>
            <a:lvl3pPr marL="3048152" indent="-609630" algn="l" defTabSz="2438522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•"/>
              <a:defRPr sz="24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Chevin Pro Light"/>
                <a:ea typeface="+mn-ea"/>
                <a:cs typeface="Chevin Pro Light"/>
              </a:defRPr>
            </a:lvl3pPr>
            <a:lvl4pPr marL="4267413" indent="-609630" algn="l" defTabSz="2438522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24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Chevin Pro Light"/>
                <a:ea typeface="+mn-ea"/>
                <a:cs typeface="Chevin Pro Light"/>
              </a:defRPr>
            </a:lvl4pPr>
            <a:lvl5pPr marL="5486674" indent="-609630" algn="l" defTabSz="2438522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»"/>
              <a:defRPr sz="24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Chevin Pro Light"/>
                <a:ea typeface="+mn-ea"/>
                <a:cs typeface="Chevin Pro Light"/>
              </a:defRPr>
            </a:lvl5pPr>
            <a:lvl6pPr marL="6705935" indent="-609630" algn="l" defTabSz="243852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25196" indent="-609630" algn="l" defTabSz="243852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4457" indent="-609630" algn="l" defTabSz="243852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363718" indent="-609630" algn="l" defTabSz="243852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defTabSz="1219017">
              <a:buClr>
                <a:srgbClr val="E20613"/>
              </a:buClr>
              <a:buSzPct val="250000"/>
              <a:buNone/>
              <a:defRPr/>
            </a:pPr>
            <a:r>
              <a:rPr lang="es-ES" sz="2000" b="1" dirty="0">
                <a:solidFill>
                  <a:srgbClr val="FFFFFF"/>
                </a:solidFill>
              </a:rPr>
              <a:t>Guatemala</a:t>
            </a:r>
          </a:p>
        </p:txBody>
      </p:sp>
      <p:pic>
        <p:nvPicPr>
          <p:cNvPr id="7" name="Imagen 6" descr="Imagen que contiene dibujo&#10;&#10;Descripción generada automáticamente">
            <a:extLst>
              <a:ext uri="{FF2B5EF4-FFF2-40B4-BE49-F238E27FC236}">
                <a16:creationId xmlns:a16="http://schemas.microsoft.com/office/drawing/2014/main" id="{B72F7DB8-7904-4EEE-A9C6-A98120D103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7281" y="268425"/>
            <a:ext cx="2804719" cy="599130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A2D8E61B-27E3-4A5C-9E94-83A25ECFB9EA}"/>
              </a:ext>
            </a:extLst>
          </p:cNvPr>
          <p:cNvSpPr txBox="1"/>
          <p:nvPr/>
        </p:nvSpPr>
        <p:spPr>
          <a:xfrm>
            <a:off x="7945127" y="1679692"/>
            <a:ext cx="3368935" cy="1169551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s-CL" sz="1400" dirty="0">
                <a:solidFill>
                  <a:schemeClr val="bg1"/>
                </a:solidFill>
              </a:rPr>
              <a:t>Plataforma inteligente para agricultura de precisión.</a:t>
            </a:r>
          </a:p>
          <a:p>
            <a:r>
              <a:rPr lang="es-CL" sz="1400" dirty="0">
                <a:solidFill>
                  <a:schemeClr val="bg1"/>
                </a:solidFill>
              </a:rPr>
              <a:t>Datos en tiempo real</a:t>
            </a:r>
          </a:p>
          <a:p>
            <a:r>
              <a:rPr lang="es-CL" sz="1400" dirty="0">
                <a:solidFill>
                  <a:schemeClr val="bg1"/>
                </a:solidFill>
              </a:rPr>
              <a:t>Pronósticos de tiempo</a:t>
            </a:r>
          </a:p>
          <a:p>
            <a:r>
              <a:rPr lang="es-CL" sz="1400" dirty="0">
                <a:solidFill>
                  <a:schemeClr val="bg1"/>
                </a:solidFill>
              </a:rPr>
              <a:t>Riesgo de plagas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0D9A04BE-CE00-41B8-991D-DE13B98BF300}"/>
              </a:ext>
            </a:extLst>
          </p:cNvPr>
          <p:cNvSpPr txBox="1"/>
          <p:nvPr/>
        </p:nvSpPr>
        <p:spPr>
          <a:xfrm>
            <a:off x="9017058" y="4384580"/>
            <a:ext cx="1225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b="1" dirty="0">
                <a:solidFill>
                  <a:srgbClr val="008080"/>
                </a:solidFill>
              </a:rPr>
              <a:t>Privada</a:t>
            </a:r>
            <a:endParaRPr lang="en-US" b="1" dirty="0">
              <a:solidFill>
                <a:srgbClr val="008080"/>
              </a:solidFill>
            </a:endParaRP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940C5EDB-AE60-4414-80A1-43845FBBA9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9088" y="1114544"/>
            <a:ext cx="2403854" cy="5074804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AAE623DF-AF8D-4DCA-9371-82EA0E164B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2020" y="1114544"/>
            <a:ext cx="2678481" cy="5511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1047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Прямоугольник 36">
            <a:extLst>
              <a:ext uri="{FF2B5EF4-FFF2-40B4-BE49-F238E27FC236}">
                <a16:creationId xmlns:a16="http://schemas.microsoft.com/office/drawing/2014/main" id="{392BDA1C-C959-45EE-86AB-ECE453EE1C41}"/>
              </a:ext>
            </a:extLst>
          </p:cNvPr>
          <p:cNvSpPr/>
          <p:nvPr/>
        </p:nvSpPr>
        <p:spPr>
          <a:xfrm>
            <a:off x="1231901" y="282372"/>
            <a:ext cx="10960100" cy="510888"/>
          </a:xfrm>
          <a:prstGeom prst="rect">
            <a:avLst/>
          </a:prstGeom>
          <a:pattFill prst="pct90">
            <a:fgClr>
              <a:srgbClr val="5A6378">
                <a:lumMod val="50000"/>
              </a:srgbClr>
            </a:fgClr>
            <a:bgClr>
              <a:srgbClr val="5A6378">
                <a:lumMod val="75000"/>
              </a:srgbClr>
            </a:bgClr>
          </a:pattFill>
          <a:ln w="25400" cap="flat" cmpd="sng" algn="ctr">
            <a:solidFill>
              <a:srgbClr val="575756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90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6" name="Текст 11">
            <a:extLst>
              <a:ext uri="{FF2B5EF4-FFF2-40B4-BE49-F238E27FC236}">
                <a16:creationId xmlns:a16="http://schemas.microsoft.com/office/drawing/2014/main" id="{376CE0E7-1CC8-478A-A8C6-8932EF6A9518}"/>
              </a:ext>
            </a:extLst>
          </p:cNvPr>
          <p:cNvSpPr txBox="1">
            <a:spLocks/>
          </p:cNvSpPr>
          <p:nvPr/>
        </p:nvSpPr>
        <p:spPr>
          <a:xfrm>
            <a:off x="1231900" y="310640"/>
            <a:ext cx="8541252" cy="510886"/>
          </a:xfrm>
          <a:prstGeom prst="rect">
            <a:avLst/>
          </a:prstGeom>
        </p:spPr>
        <p:txBody>
          <a:bodyPr numCol="1" spcCol="720000"/>
          <a:lstStyle>
            <a:lvl1pPr marL="914446" indent="-914446" algn="l" defTabSz="2438522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•"/>
              <a:defRPr sz="24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Chevin Pro Light"/>
                <a:ea typeface="+mn-ea"/>
                <a:cs typeface="Chevin Pro Light"/>
              </a:defRPr>
            </a:lvl1pPr>
            <a:lvl2pPr marL="1981299" indent="-762038" algn="l" defTabSz="2438522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24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Chevin Pro Light"/>
                <a:ea typeface="+mn-ea"/>
                <a:cs typeface="Chevin Pro Light"/>
              </a:defRPr>
            </a:lvl2pPr>
            <a:lvl3pPr marL="3048152" indent="-609630" algn="l" defTabSz="2438522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•"/>
              <a:defRPr sz="24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Chevin Pro Light"/>
                <a:ea typeface="+mn-ea"/>
                <a:cs typeface="Chevin Pro Light"/>
              </a:defRPr>
            </a:lvl3pPr>
            <a:lvl4pPr marL="4267413" indent="-609630" algn="l" defTabSz="2438522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24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Chevin Pro Light"/>
                <a:ea typeface="+mn-ea"/>
                <a:cs typeface="Chevin Pro Light"/>
              </a:defRPr>
            </a:lvl4pPr>
            <a:lvl5pPr marL="5486674" indent="-609630" algn="l" defTabSz="2438522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»"/>
              <a:defRPr sz="24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Chevin Pro Light"/>
                <a:ea typeface="+mn-ea"/>
                <a:cs typeface="Chevin Pro Light"/>
              </a:defRPr>
            </a:lvl5pPr>
            <a:lvl6pPr marL="6705935" indent="-609630" algn="l" defTabSz="243852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25196" indent="-609630" algn="l" defTabSz="243852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4457" indent="-609630" algn="l" defTabSz="243852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363718" indent="-609630" algn="l" defTabSz="243852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defTabSz="1219017">
              <a:buClr>
                <a:srgbClr val="E20613"/>
              </a:buClr>
              <a:buSzPct val="250000"/>
              <a:buNone/>
              <a:defRPr/>
            </a:pPr>
            <a:r>
              <a:rPr lang="es-ES" sz="2000" b="1" dirty="0">
                <a:solidFill>
                  <a:srgbClr val="FFFFFF"/>
                </a:solidFill>
              </a:rPr>
              <a:t>DISEÑO DE PLATAFORMAS DE INFORMACIÓN</a:t>
            </a:r>
          </a:p>
        </p:txBody>
      </p:sp>
      <p:pic>
        <p:nvPicPr>
          <p:cNvPr id="7" name="Imagen 6" descr="Imagen que contiene dibujo&#10;&#10;Descripción generada automáticamente">
            <a:extLst>
              <a:ext uri="{FF2B5EF4-FFF2-40B4-BE49-F238E27FC236}">
                <a16:creationId xmlns:a16="http://schemas.microsoft.com/office/drawing/2014/main" id="{B72F7DB8-7904-4EEE-A9C6-A98120D103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4256" y="-146167"/>
            <a:ext cx="1896129" cy="405042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172AB2CC-5C31-4EBD-BE0D-D4990C55CDEB}"/>
              </a:ext>
            </a:extLst>
          </p:cNvPr>
          <p:cNvSpPr txBox="1"/>
          <p:nvPr/>
        </p:nvSpPr>
        <p:spPr>
          <a:xfrm>
            <a:off x="1231900" y="3567884"/>
            <a:ext cx="2191238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1400" dirty="0"/>
              <a:t>El productor puede consultar el clima de sus campos en tiempo real (estación meteorológica virtual), comprender los posibles acontecimientos futuros (pronósticos) y rescatar lo que ha sucedido en el pasado (registros históricos)</a:t>
            </a:r>
            <a:endParaRPr lang="en-US" sz="1400" dirty="0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ED248BC6-DD6D-4EFC-9459-1977C0FA457B}"/>
              </a:ext>
            </a:extLst>
          </p:cNvPr>
          <p:cNvSpPr txBox="1"/>
          <p:nvPr/>
        </p:nvSpPr>
        <p:spPr>
          <a:xfrm>
            <a:off x="1231900" y="1604675"/>
            <a:ext cx="2191238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1400" dirty="0" err="1"/>
              <a:t>Booster</a:t>
            </a:r>
            <a:r>
              <a:rPr lang="es-CL" sz="1400" dirty="0"/>
              <a:t> Agro dedicada a la predicción climática en agricultura. Todos los pronósticos de clima en una sola APP. Tecnología agrícola aplicada al Clima.</a:t>
            </a:r>
            <a:endParaRPr lang="en-US" sz="1400" dirty="0"/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97026144-7306-449F-95FC-FE1921BFD8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3066" y="936828"/>
            <a:ext cx="2740104" cy="5638800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0F3697EC-36F4-4D05-A073-32DD56F8FD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51180" y="950518"/>
            <a:ext cx="2740104" cy="5638800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B12FA2FC-7DD4-4C4C-BD07-1DCF67614E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96944" y="936828"/>
            <a:ext cx="2740104" cy="5638800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BE223CA7-AA66-42F8-AFFA-A8B82C18B9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41932" y="950517"/>
            <a:ext cx="2740104" cy="5638801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65C857BB-060B-40A9-8AE4-C80D1854795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29276" y="1054798"/>
            <a:ext cx="2740104" cy="5638801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76EF5267-4ECB-4069-8788-D1DAAF8C5C8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99328" y="1026531"/>
            <a:ext cx="2740104" cy="5638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333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DD291EAC-AD65-4E93-AEB5-3A6222DCD4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8487" y="2271712"/>
            <a:ext cx="2609850" cy="2619375"/>
          </a:xfrm>
          <a:prstGeom prst="rect">
            <a:avLst/>
          </a:prstGeom>
        </p:spPr>
      </p:pic>
      <p:sp>
        <p:nvSpPr>
          <p:cNvPr id="124" name="Прямоугольник 36">
            <a:extLst>
              <a:ext uri="{FF2B5EF4-FFF2-40B4-BE49-F238E27FC236}">
                <a16:creationId xmlns:a16="http://schemas.microsoft.com/office/drawing/2014/main" id="{392BDA1C-C959-45EE-86AB-ECE453EE1C41}"/>
              </a:ext>
            </a:extLst>
          </p:cNvPr>
          <p:cNvSpPr/>
          <p:nvPr/>
        </p:nvSpPr>
        <p:spPr>
          <a:xfrm>
            <a:off x="404949" y="282372"/>
            <a:ext cx="11787052" cy="510888"/>
          </a:xfrm>
          <a:prstGeom prst="rect">
            <a:avLst/>
          </a:prstGeom>
          <a:pattFill prst="pct90">
            <a:fgClr>
              <a:srgbClr val="5A6378">
                <a:lumMod val="50000"/>
              </a:srgbClr>
            </a:fgClr>
            <a:bgClr>
              <a:srgbClr val="5A6378">
                <a:lumMod val="75000"/>
              </a:srgbClr>
            </a:bgClr>
          </a:pattFill>
          <a:ln w="25400" cap="flat" cmpd="sng" algn="ctr">
            <a:solidFill>
              <a:srgbClr val="575756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90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6" name="Текст 11">
            <a:extLst>
              <a:ext uri="{FF2B5EF4-FFF2-40B4-BE49-F238E27FC236}">
                <a16:creationId xmlns:a16="http://schemas.microsoft.com/office/drawing/2014/main" id="{376CE0E7-1CC8-478A-A8C6-8932EF6A9518}"/>
              </a:ext>
            </a:extLst>
          </p:cNvPr>
          <p:cNvSpPr txBox="1">
            <a:spLocks/>
          </p:cNvSpPr>
          <p:nvPr/>
        </p:nvSpPr>
        <p:spPr>
          <a:xfrm>
            <a:off x="1619794" y="310640"/>
            <a:ext cx="5381897" cy="510886"/>
          </a:xfrm>
          <a:prstGeom prst="rect">
            <a:avLst/>
          </a:prstGeom>
        </p:spPr>
        <p:txBody>
          <a:bodyPr numCol="1" spcCol="720000"/>
          <a:lstStyle>
            <a:lvl1pPr marL="914446" indent="-914446" algn="l" defTabSz="2438522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•"/>
              <a:defRPr sz="24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Chevin Pro Light"/>
                <a:ea typeface="+mn-ea"/>
                <a:cs typeface="Chevin Pro Light"/>
              </a:defRPr>
            </a:lvl1pPr>
            <a:lvl2pPr marL="1981299" indent="-762038" algn="l" defTabSz="2438522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24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Chevin Pro Light"/>
                <a:ea typeface="+mn-ea"/>
                <a:cs typeface="Chevin Pro Light"/>
              </a:defRPr>
            </a:lvl2pPr>
            <a:lvl3pPr marL="3048152" indent="-609630" algn="l" defTabSz="2438522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•"/>
              <a:defRPr sz="24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Chevin Pro Light"/>
                <a:ea typeface="+mn-ea"/>
                <a:cs typeface="Chevin Pro Light"/>
              </a:defRPr>
            </a:lvl3pPr>
            <a:lvl4pPr marL="4267413" indent="-609630" algn="l" defTabSz="2438522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24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Chevin Pro Light"/>
                <a:ea typeface="+mn-ea"/>
                <a:cs typeface="Chevin Pro Light"/>
              </a:defRPr>
            </a:lvl4pPr>
            <a:lvl5pPr marL="5486674" indent="-609630" algn="l" defTabSz="2438522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»"/>
              <a:defRPr sz="24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Chevin Pro Light"/>
                <a:ea typeface="+mn-ea"/>
                <a:cs typeface="Chevin Pro Light"/>
              </a:defRPr>
            </a:lvl5pPr>
            <a:lvl6pPr marL="6705935" indent="-609630" algn="l" defTabSz="243852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25196" indent="-609630" algn="l" defTabSz="243852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4457" indent="-609630" algn="l" defTabSz="243852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363718" indent="-609630" algn="l" defTabSz="243852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defTabSz="1219017">
              <a:buClr>
                <a:srgbClr val="E20613"/>
              </a:buClr>
              <a:buSzPct val="250000"/>
              <a:buNone/>
              <a:defRPr/>
            </a:pPr>
            <a:r>
              <a:rPr lang="es-ES" sz="2000" b="1" dirty="0">
                <a:solidFill>
                  <a:srgbClr val="FFFFFF"/>
                </a:solidFill>
              </a:rPr>
              <a:t>DISEÑO </a:t>
            </a:r>
            <a:r>
              <a:rPr lang="es-ES" sz="2000" b="1" dirty="0" err="1">
                <a:solidFill>
                  <a:srgbClr val="FFFFFF"/>
                </a:solidFill>
              </a:rPr>
              <a:t>Agroclima</a:t>
            </a:r>
            <a:r>
              <a:rPr lang="es-ES" sz="2000" b="1" dirty="0">
                <a:solidFill>
                  <a:srgbClr val="FFFFFF"/>
                </a:solidFill>
              </a:rPr>
              <a:t> Guatemala</a:t>
            </a:r>
          </a:p>
        </p:txBody>
      </p:sp>
      <p:pic>
        <p:nvPicPr>
          <p:cNvPr id="7" name="Imagen 6" descr="Imagen que contiene dibujo&#10;&#10;Descripción generada automáticamente">
            <a:extLst>
              <a:ext uri="{FF2B5EF4-FFF2-40B4-BE49-F238E27FC236}">
                <a16:creationId xmlns:a16="http://schemas.microsoft.com/office/drawing/2014/main" id="{B72F7DB8-7904-4EEE-A9C6-A98120D103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7281" y="268425"/>
            <a:ext cx="2804719" cy="599130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05AF240B-02F0-4966-A582-97F193847565}"/>
              </a:ext>
            </a:extLst>
          </p:cNvPr>
          <p:cNvSpPr txBox="1"/>
          <p:nvPr/>
        </p:nvSpPr>
        <p:spPr>
          <a:xfrm>
            <a:off x="606105" y="1571937"/>
            <a:ext cx="2864763" cy="369332"/>
          </a:xfrm>
          <a:prstGeom prst="rect">
            <a:avLst/>
          </a:prstGeom>
          <a:solidFill>
            <a:srgbClr val="008080"/>
          </a:solidFill>
          <a:ln w="57150">
            <a:solidFill>
              <a:srgbClr val="B5E61C"/>
            </a:solidFill>
          </a:ln>
        </p:spPr>
        <p:txBody>
          <a:bodyPr wrap="square">
            <a:spAutoFit/>
          </a:bodyPr>
          <a:lstStyle/>
          <a:p>
            <a:r>
              <a:rPr lang="es-CL" dirty="0" err="1">
                <a:solidFill>
                  <a:schemeClr val="bg1"/>
                </a:solidFill>
              </a:rPr>
              <a:t>Agroclima</a:t>
            </a:r>
            <a:r>
              <a:rPr lang="es-CL" dirty="0">
                <a:solidFill>
                  <a:schemeClr val="bg1"/>
                </a:solidFill>
              </a:rPr>
              <a:t> Guatemala</a:t>
            </a:r>
          </a:p>
        </p:txBody>
      </p:sp>
      <p:pic>
        <p:nvPicPr>
          <p:cNvPr id="4" name="Gráfico 3" descr="Agua">
            <a:extLst>
              <a:ext uri="{FF2B5EF4-FFF2-40B4-BE49-F238E27FC236}">
                <a16:creationId xmlns:a16="http://schemas.microsoft.com/office/drawing/2014/main" id="{0EACD4AD-7F8B-4ACD-84EC-9C9DD5F59F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240636" y="2761335"/>
            <a:ext cx="2864763" cy="2864763"/>
          </a:xfrm>
          <a:prstGeom prst="rect">
            <a:avLst/>
          </a:prstGeom>
        </p:spPr>
      </p:pic>
      <p:pic>
        <p:nvPicPr>
          <p:cNvPr id="6" name="Gráfico 5" descr="Agricultura">
            <a:extLst>
              <a:ext uri="{FF2B5EF4-FFF2-40B4-BE49-F238E27FC236}">
                <a16:creationId xmlns:a16="http://schemas.microsoft.com/office/drawing/2014/main" id="{3E9D86E3-6568-4494-8F02-0A954CBB20C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30120" y="3581400"/>
            <a:ext cx="1486056" cy="1486056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88FCFEA4-B7F3-4DFD-8039-0946BC703EEE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13956" b="50926"/>
          <a:stretch/>
        </p:blipFill>
        <p:spPr>
          <a:xfrm>
            <a:off x="4736180" y="771531"/>
            <a:ext cx="7092783" cy="5125897"/>
          </a:xfrm>
          <a:prstGeom prst="rect">
            <a:avLst/>
          </a:prstGeom>
        </p:spPr>
      </p:pic>
      <p:pic>
        <p:nvPicPr>
          <p:cNvPr id="1028" name="Picture 4" descr="Ver las imágenes de origen">
            <a:extLst>
              <a:ext uri="{FF2B5EF4-FFF2-40B4-BE49-F238E27FC236}">
                <a16:creationId xmlns:a16="http://schemas.microsoft.com/office/drawing/2014/main" id="{3997E701-F281-4486-A048-A2AA3E3D9F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676" y="3150074"/>
            <a:ext cx="1043643" cy="1043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 descr="Ver las imágenes de origen">
            <a:extLst>
              <a:ext uri="{FF2B5EF4-FFF2-40B4-BE49-F238E27FC236}">
                <a16:creationId xmlns:a16="http://schemas.microsoft.com/office/drawing/2014/main" id="{736DF071-182A-417A-8FB4-939F5CD4F7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309" y="2453973"/>
            <a:ext cx="815180" cy="815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96985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Прямоугольник 36">
            <a:extLst>
              <a:ext uri="{FF2B5EF4-FFF2-40B4-BE49-F238E27FC236}">
                <a16:creationId xmlns:a16="http://schemas.microsoft.com/office/drawing/2014/main" id="{392BDA1C-C959-45EE-86AB-ECE453EE1C41}"/>
              </a:ext>
            </a:extLst>
          </p:cNvPr>
          <p:cNvSpPr/>
          <p:nvPr/>
        </p:nvSpPr>
        <p:spPr>
          <a:xfrm>
            <a:off x="404949" y="282372"/>
            <a:ext cx="11787052" cy="510888"/>
          </a:xfrm>
          <a:prstGeom prst="rect">
            <a:avLst/>
          </a:prstGeom>
          <a:pattFill prst="pct90">
            <a:fgClr>
              <a:srgbClr val="5A6378">
                <a:lumMod val="50000"/>
              </a:srgbClr>
            </a:fgClr>
            <a:bgClr>
              <a:srgbClr val="5A6378">
                <a:lumMod val="75000"/>
              </a:srgbClr>
            </a:bgClr>
          </a:pattFill>
          <a:ln w="25400" cap="flat" cmpd="sng" algn="ctr">
            <a:solidFill>
              <a:srgbClr val="575756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90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6" name="Текст 11">
            <a:extLst>
              <a:ext uri="{FF2B5EF4-FFF2-40B4-BE49-F238E27FC236}">
                <a16:creationId xmlns:a16="http://schemas.microsoft.com/office/drawing/2014/main" id="{376CE0E7-1CC8-478A-A8C6-8932EF6A9518}"/>
              </a:ext>
            </a:extLst>
          </p:cNvPr>
          <p:cNvSpPr txBox="1">
            <a:spLocks/>
          </p:cNvSpPr>
          <p:nvPr/>
        </p:nvSpPr>
        <p:spPr>
          <a:xfrm>
            <a:off x="1619794" y="310640"/>
            <a:ext cx="5381897" cy="510886"/>
          </a:xfrm>
          <a:prstGeom prst="rect">
            <a:avLst/>
          </a:prstGeom>
        </p:spPr>
        <p:txBody>
          <a:bodyPr numCol="1" spcCol="720000"/>
          <a:lstStyle>
            <a:lvl1pPr marL="914446" indent="-914446" algn="l" defTabSz="2438522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•"/>
              <a:defRPr sz="24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Chevin Pro Light"/>
                <a:ea typeface="+mn-ea"/>
                <a:cs typeface="Chevin Pro Light"/>
              </a:defRPr>
            </a:lvl1pPr>
            <a:lvl2pPr marL="1981299" indent="-762038" algn="l" defTabSz="2438522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24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Chevin Pro Light"/>
                <a:ea typeface="+mn-ea"/>
                <a:cs typeface="Chevin Pro Light"/>
              </a:defRPr>
            </a:lvl2pPr>
            <a:lvl3pPr marL="3048152" indent="-609630" algn="l" defTabSz="2438522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•"/>
              <a:defRPr sz="24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Chevin Pro Light"/>
                <a:ea typeface="+mn-ea"/>
                <a:cs typeface="Chevin Pro Light"/>
              </a:defRPr>
            </a:lvl3pPr>
            <a:lvl4pPr marL="4267413" indent="-609630" algn="l" defTabSz="2438522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24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Chevin Pro Light"/>
                <a:ea typeface="+mn-ea"/>
                <a:cs typeface="Chevin Pro Light"/>
              </a:defRPr>
            </a:lvl4pPr>
            <a:lvl5pPr marL="5486674" indent="-609630" algn="l" defTabSz="2438522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»"/>
              <a:defRPr sz="24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Chevin Pro Light"/>
                <a:ea typeface="+mn-ea"/>
                <a:cs typeface="Chevin Pro Light"/>
              </a:defRPr>
            </a:lvl5pPr>
            <a:lvl6pPr marL="6705935" indent="-609630" algn="l" defTabSz="243852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25196" indent="-609630" algn="l" defTabSz="243852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4457" indent="-609630" algn="l" defTabSz="243852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363718" indent="-609630" algn="l" defTabSz="243852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defTabSz="1219017">
              <a:buClr>
                <a:srgbClr val="E20613"/>
              </a:buClr>
              <a:buSzPct val="250000"/>
              <a:buNone/>
              <a:defRPr/>
            </a:pPr>
            <a:r>
              <a:rPr lang="es-ES" sz="2000" b="1" dirty="0">
                <a:solidFill>
                  <a:srgbClr val="FFFFFF"/>
                </a:solidFill>
              </a:rPr>
              <a:t>DISEÑO </a:t>
            </a:r>
            <a:r>
              <a:rPr lang="es-ES" sz="2000" b="1" dirty="0" err="1">
                <a:solidFill>
                  <a:srgbClr val="FFFFFF"/>
                </a:solidFill>
              </a:rPr>
              <a:t>Agroclima</a:t>
            </a:r>
            <a:r>
              <a:rPr lang="es-ES" sz="2000" b="1" dirty="0">
                <a:solidFill>
                  <a:srgbClr val="FFFFFF"/>
                </a:solidFill>
              </a:rPr>
              <a:t> Guatemala</a:t>
            </a:r>
          </a:p>
        </p:txBody>
      </p:sp>
      <p:pic>
        <p:nvPicPr>
          <p:cNvPr id="7" name="Imagen 6" descr="Imagen que contiene dibujo&#10;&#10;Descripción generada automáticamente">
            <a:extLst>
              <a:ext uri="{FF2B5EF4-FFF2-40B4-BE49-F238E27FC236}">
                <a16:creationId xmlns:a16="http://schemas.microsoft.com/office/drawing/2014/main" id="{B72F7DB8-7904-4EEE-A9C6-A98120D103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7281" y="268425"/>
            <a:ext cx="2804719" cy="599130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05AF240B-02F0-4966-A582-97F193847565}"/>
              </a:ext>
            </a:extLst>
          </p:cNvPr>
          <p:cNvSpPr txBox="1"/>
          <p:nvPr/>
        </p:nvSpPr>
        <p:spPr>
          <a:xfrm>
            <a:off x="275022" y="1432940"/>
            <a:ext cx="1773927" cy="646331"/>
          </a:xfrm>
          <a:prstGeom prst="rect">
            <a:avLst/>
          </a:prstGeom>
          <a:solidFill>
            <a:srgbClr val="008080"/>
          </a:solidFill>
          <a:ln w="57150">
            <a:solidFill>
              <a:srgbClr val="B5E61C"/>
            </a:solidFill>
          </a:ln>
        </p:spPr>
        <p:txBody>
          <a:bodyPr wrap="square">
            <a:spAutoFit/>
          </a:bodyPr>
          <a:lstStyle/>
          <a:p>
            <a:r>
              <a:rPr lang="es-CL" dirty="0" err="1">
                <a:solidFill>
                  <a:schemeClr val="bg1"/>
                </a:solidFill>
              </a:rPr>
              <a:t>Agroclima</a:t>
            </a:r>
            <a:r>
              <a:rPr lang="es-CL" dirty="0">
                <a:solidFill>
                  <a:schemeClr val="bg1"/>
                </a:solidFill>
              </a:rPr>
              <a:t> Guatemala</a:t>
            </a:r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A27086B7-1610-4DB9-9897-26D93F187E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8757" y="1084542"/>
            <a:ext cx="2412960" cy="4965578"/>
          </a:xfrm>
          <a:prstGeom prst="rect">
            <a:avLst/>
          </a:prstGeom>
          <a:solidFill>
            <a:srgbClr val="7092BE"/>
          </a:solidFill>
        </p:spPr>
      </p:pic>
      <p:pic>
        <p:nvPicPr>
          <p:cNvPr id="35" name="Imagen 34">
            <a:extLst>
              <a:ext uri="{FF2B5EF4-FFF2-40B4-BE49-F238E27FC236}">
                <a16:creationId xmlns:a16="http://schemas.microsoft.com/office/drawing/2014/main" id="{C29A8446-9008-4E68-AEFD-05E8599E12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25310" y="1084542"/>
            <a:ext cx="2383626" cy="4905211"/>
          </a:xfrm>
          <a:prstGeom prst="rect">
            <a:avLst/>
          </a:prstGeom>
        </p:spPr>
      </p:pic>
      <p:pic>
        <p:nvPicPr>
          <p:cNvPr id="39" name="Imagen 38">
            <a:extLst>
              <a:ext uri="{FF2B5EF4-FFF2-40B4-BE49-F238E27FC236}">
                <a16:creationId xmlns:a16="http://schemas.microsoft.com/office/drawing/2014/main" id="{7FB57525-43A8-4B21-B784-F8DE530C0C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24438" y="1084542"/>
            <a:ext cx="2542252" cy="5175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2919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Прямоугольник 36">
            <a:extLst>
              <a:ext uri="{FF2B5EF4-FFF2-40B4-BE49-F238E27FC236}">
                <a16:creationId xmlns:a16="http://schemas.microsoft.com/office/drawing/2014/main" id="{392BDA1C-C959-45EE-86AB-ECE453EE1C41}"/>
              </a:ext>
            </a:extLst>
          </p:cNvPr>
          <p:cNvSpPr/>
          <p:nvPr/>
        </p:nvSpPr>
        <p:spPr>
          <a:xfrm>
            <a:off x="404949" y="282372"/>
            <a:ext cx="11787052" cy="510888"/>
          </a:xfrm>
          <a:prstGeom prst="rect">
            <a:avLst/>
          </a:prstGeom>
          <a:pattFill prst="pct90">
            <a:fgClr>
              <a:srgbClr val="5A6378">
                <a:lumMod val="50000"/>
              </a:srgbClr>
            </a:fgClr>
            <a:bgClr>
              <a:srgbClr val="5A6378">
                <a:lumMod val="75000"/>
              </a:srgbClr>
            </a:bgClr>
          </a:pattFill>
          <a:ln w="25400" cap="flat" cmpd="sng" algn="ctr">
            <a:solidFill>
              <a:srgbClr val="575756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90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6" name="Текст 11">
            <a:extLst>
              <a:ext uri="{FF2B5EF4-FFF2-40B4-BE49-F238E27FC236}">
                <a16:creationId xmlns:a16="http://schemas.microsoft.com/office/drawing/2014/main" id="{376CE0E7-1CC8-478A-A8C6-8932EF6A9518}"/>
              </a:ext>
            </a:extLst>
          </p:cNvPr>
          <p:cNvSpPr txBox="1">
            <a:spLocks/>
          </p:cNvSpPr>
          <p:nvPr/>
        </p:nvSpPr>
        <p:spPr>
          <a:xfrm>
            <a:off x="1619794" y="310640"/>
            <a:ext cx="5381897" cy="510886"/>
          </a:xfrm>
          <a:prstGeom prst="rect">
            <a:avLst/>
          </a:prstGeom>
        </p:spPr>
        <p:txBody>
          <a:bodyPr numCol="1" spcCol="720000"/>
          <a:lstStyle>
            <a:lvl1pPr marL="914446" indent="-914446" algn="l" defTabSz="2438522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•"/>
              <a:defRPr sz="24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Chevin Pro Light"/>
                <a:ea typeface="+mn-ea"/>
                <a:cs typeface="Chevin Pro Light"/>
              </a:defRPr>
            </a:lvl1pPr>
            <a:lvl2pPr marL="1981299" indent="-762038" algn="l" defTabSz="2438522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24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Chevin Pro Light"/>
                <a:ea typeface="+mn-ea"/>
                <a:cs typeface="Chevin Pro Light"/>
              </a:defRPr>
            </a:lvl2pPr>
            <a:lvl3pPr marL="3048152" indent="-609630" algn="l" defTabSz="2438522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•"/>
              <a:defRPr sz="24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Chevin Pro Light"/>
                <a:ea typeface="+mn-ea"/>
                <a:cs typeface="Chevin Pro Light"/>
              </a:defRPr>
            </a:lvl3pPr>
            <a:lvl4pPr marL="4267413" indent="-609630" algn="l" defTabSz="2438522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24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Chevin Pro Light"/>
                <a:ea typeface="+mn-ea"/>
                <a:cs typeface="Chevin Pro Light"/>
              </a:defRPr>
            </a:lvl4pPr>
            <a:lvl5pPr marL="5486674" indent="-609630" algn="l" defTabSz="2438522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»"/>
              <a:defRPr sz="24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Chevin Pro Light"/>
                <a:ea typeface="+mn-ea"/>
                <a:cs typeface="Chevin Pro Light"/>
              </a:defRPr>
            </a:lvl5pPr>
            <a:lvl6pPr marL="6705935" indent="-609630" algn="l" defTabSz="243852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25196" indent="-609630" algn="l" defTabSz="243852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4457" indent="-609630" algn="l" defTabSz="243852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363718" indent="-609630" algn="l" defTabSz="243852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defTabSz="1219017">
              <a:buClr>
                <a:srgbClr val="E20613"/>
              </a:buClr>
              <a:buSzPct val="250000"/>
              <a:buNone/>
              <a:defRPr/>
            </a:pPr>
            <a:r>
              <a:rPr lang="es-ES" sz="2000" b="1" dirty="0">
                <a:solidFill>
                  <a:srgbClr val="FFFFFF"/>
                </a:solidFill>
              </a:rPr>
              <a:t>DISEÑO </a:t>
            </a:r>
            <a:r>
              <a:rPr lang="es-ES" sz="2000" b="1" dirty="0" err="1">
                <a:solidFill>
                  <a:srgbClr val="FFFFFF"/>
                </a:solidFill>
              </a:rPr>
              <a:t>Agroclima</a:t>
            </a:r>
            <a:r>
              <a:rPr lang="es-ES" sz="2000" b="1" dirty="0">
                <a:solidFill>
                  <a:srgbClr val="FFFFFF"/>
                </a:solidFill>
              </a:rPr>
              <a:t> Guatemala</a:t>
            </a:r>
          </a:p>
        </p:txBody>
      </p:sp>
      <p:pic>
        <p:nvPicPr>
          <p:cNvPr id="7" name="Imagen 6" descr="Imagen que contiene dibujo&#10;&#10;Descripción generada automáticamente">
            <a:extLst>
              <a:ext uri="{FF2B5EF4-FFF2-40B4-BE49-F238E27FC236}">
                <a16:creationId xmlns:a16="http://schemas.microsoft.com/office/drawing/2014/main" id="{B72F7DB8-7904-4EEE-A9C6-A98120D103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7281" y="268425"/>
            <a:ext cx="2804719" cy="599130"/>
          </a:xfrm>
          <a:prstGeom prst="rect">
            <a:avLst/>
          </a:prstGeom>
        </p:spPr>
      </p:pic>
      <p:sp>
        <p:nvSpPr>
          <p:cNvPr id="31" name="CuadroTexto 30">
            <a:extLst>
              <a:ext uri="{FF2B5EF4-FFF2-40B4-BE49-F238E27FC236}">
                <a16:creationId xmlns:a16="http://schemas.microsoft.com/office/drawing/2014/main" id="{6966A84C-B89F-4A92-A7D9-4197A37B2CC2}"/>
              </a:ext>
            </a:extLst>
          </p:cNvPr>
          <p:cNvSpPr txBox="1"/>
          <p:nvPr/>
        </p:nvSpPr>
        <p:spPr>
          <a:xfrm>
            <a:off x="7250552" y="2494368"/>
            <a:ext cx="15768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400" b="1" dirty="0">
                <a:solidFill>
                  <a:schemeClr val="bg1"/>
                </a:solidFill>
              </a:rPr>
              <a:t>Riego Inteligente </a:t>
            </a:r>
          </a:p>
          <a:p>
            <a:pPr algn="ctr"/>
            <a:r>
              <a:rPr lang="es-CL" sz="1400" b="1" dirty="0">
                <a:solidFill>
                  <a:schemeClr val="bg1"/>
                </a:solidFill>
              </a:rPr>
              <a:t>Guatemala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1BDB452E-C005-40DC-A9C8-7D7B30D8FA69}"/>
              </a:ext>
            </a:extLst>
          </p:cNvPr>
          <p:cNvSpPr txBox="1"/>
          <p:nvPr/>
        </p:nvSpPr>
        <p:spPr>
          <a:xfrm>
            <a:off x="6844898" y="5052140"/>
            <a:ext cx="20746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100" b="1" dirty="0">
                <a:solidFill>
                  <a:schemeClr val="bg1"/>
                </a:solidFill>
              </a:rPr>
              <a:t>Ministerio de Agricultura y Ganadería</a:t>
            </a:r>
          </a:p>
          <a:p>
            <a:pPr algn="ctr"/>
            <a:endParaRPr lang="es-CL" sz="1400" b="1" dirty="0">
              <a:solidFill>
                <a:schemeClr val="bg1"/>
              </a:solidFill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1C72090-8204-47B5-B4B5-FBFBCD00C8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3099" y="1108891"/>
            <a:ext cx="2588964" cy="5327772"/>
          </a:xfrm>
          <a:prstGeom prst="rect">
            <a:avLst/>
          </a:prstGeom>
        </p:spPr>
      </p:pic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B5B41BAB-63C0-4890-B457-B40764F1C88F}"/>
              </a:ext>
            </a:extLst>
          </p:cNvPr>
          <p:cNvSpPr/>
          <p:nvPr/>
        </p:nvSpPr>
        <p:spPr>
          <a:xfrm>
            <a:off x="7158375" y="4664212"/>
            <a:ext cx="2216727" cy="387928"/>
          </a:xfrm>
          <a:prstGeom prst="roundRect">
            <a:avLst/>
          </a:prstGeom>
          <a:noFill/>
          <a:ln>
            <a:solidFill>
              <a:srgbClr val="FFFF00"/>
            </a:solidFill>
          </a:ln>
          <a:scene3d>
            <a:camera prst="orthographicFront"/>
            <a:lightRig rig="threePt" dir="t"/>
          </a:scene3d>
          <a:sp3d>
            <a:bevelT w="203200" h="254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D91C5852-472C-4F46-A7C6-2AC15827F1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35163" y="1071551"/>
            <a:ext cx="2456837" cy="5055869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42605DC6-9C33-4FC5-8AB1-30A6635AFD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630" y="1071551"/>
            <a:ext cx="2659195" cy="5472299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20856507-2ECB-42FA-9213-4610FB7A24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23260" y="1099817"/>
            <a:ext cx="2588964" cy="5327772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05AF240B-02F0-4966-A582-97F193847565}"/>
              </a:ext>
            </a:extLst>
          </p:cNvPr>
          <p:cNvSpPr txBox="1"/>
          <p:nvPr/>
        </p:nvSpPr>
        <p:spPr>
          <a:xfrm>
            <a:off x="170869" y="3302038"/>
            <a:ext cx="2169087" cy="738664"/>
          </a:xfrm>
          <a:prstGeom prst="rect">
            <a:avLst/>
          </a:prstGeom>
          <a:solidFill>
            <a:srgbClr val="008080"/>
          </a:solidFill>
          <a:ln w="57150">
            <a:solidFill>
              <a:srgbClr val="B5E61C"/>
            </a:solidFill>
          </a:ln>
        </p:spPr>
        <p:txBody>
          <a:bodyPr wrap="square">
            <a:spAutoFit/>
          </a:bodyPr>
          <a:lstStyle/>
          <a:p>
            <a:r>
              <a:rPr lang="es-CL" sz="1400" dirty="0" err="1">
                <a:solidFill>
                  <a:schemeClr val="bg1"/>
                </a:solidFill>
              </a:rPr>
              <a:t>Agroclima</a:t>
            </a:r>
            <a:r>
              <a:rPr lang="es-CL" sz="1400" dirty="0">
                <a:solidFill>
                  <a:schemeClr val="bg1"/>
                </a:solidFill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sz="1400" dirty="0">
                <a:solidFill>
                  <a:schemeClr val="bg1"/>
                </a:solidFill>
              </a:rPr>
              <a:t>Versión gratis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sz="1400" dirty="0">
                <a:solidFill>
                  <a:schemeClr val="bg1"/>
                </a:solidFill>
              </a:rPr>
              <a:t>Versión completa</a:t>
            </a:r>
          </a:p>
        </p:txBody>
      </p:sp>
    </p:spTree>
    <p:extLst>
      <p:ext uri="{BB962C8B-B14F-4D97-AF65-F5344CB8AC3E}">
        <p14:creationId xmlns:p14="http://schemas.microsoft.com/office/powerpoint/2010/main" val="34129697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Прямоугольник 36">
            <a:extLst>
              <a:ext uri="{FF2B5EF4-FFF2-40B4-BE49-F238E27FC236}">
                <a16:creationId xmlns:a16="http://schemas.microsoft.com/office/drawing/2014/main" id="{392BDA1C-C959-45EE-86AB-ECE453EE1C41}"/>
              </a:ext>
            </a:extLst>
          </p:cNvPr>
          <p:cNvSpPr/>
          <p:nvPr/>
        </p:nvSpPr>
        <p:spPr>
          <a:xfrm>
            <a:off x="404949" y="282372"/>
            <a:ext cx="11787052" cy="510888"/>
          </a:xfrm>
          <a:prstGeom prst="rect">
            <a:avLst/>
          </a:prstGeom>
          <a:pattFill prst="pct90">
            <a:fgClr>
              <a:srgbClr val="5A6378">
                <a:lumMod val="50000"/>
              </a:srgbClr>
            </a:fgClr>
            <a:bgClr>
              <a:srgbClr val="5A6378">
                <a:lumMod val="75000"/>
              </a:srgbClr>
            </a:bgClr>
          </a:pattFill>
          <a:ln w="25400" cap="flat" cmpd="sng" algn="ctr">
            <a:solidFill>
              <a:srgbClr val="575756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90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6" name="Текст 11">
            <a:extLst>
              <a:ext uri="{FF2B5EF4-FFF2-40B4-BE49-F238E27FC236}">
                <a16:creationId xmlns:a16="http://schemas.microsoft.com/office/drawing/2014/main" id="{376CE0E7-1CC8-478A-A8C6-8932EF6A9518}"/>
              </a:ext>
            </a:extLst>
          </p:cNvPr>
          <p:cNvSpPr txBox="1">
            <a:spLocks/>
          </p:cNvSpPr>
          <p:nvPr/>
        </p:nvSpPr>
        <p:spPr>
          <a:xfrm>
            <a:off x="1619794" y="310640"/>
            <a:ext cx="6311632" cy="510886"/>
          </a:xfrm>
          <a:prstGeom prst="rect">
            <a:avLst/>
          </a:prstGeom>
        </p:spPr>
        <p:txBody>
          <a:bodyPr numCol="1" spcCol="720000"/>
          <a:lstStyle>
            <a:lvl1pPr marL="914446" indent="-914446" algn="l" defTabSz="2438522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•"/>
              <a:defRPr sz="24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Chevin Pro Light"/>
                <a:ea typeface="+mn-ea"/>
                <a:cs typeface="Chevin Pro Light"/>
              </a:defRPr>
            </a:lvl1pPr>
            <a:lvl2pPr marL="1981299" indent="-762038" algn="l" defTabSz="2438522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24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Chevin Pro Light"/>
                <a:ea typeface="+mn-ea"/>
                <a:cs typeface="Chevin Pro Light"/>
              </a:defRPr>
            </a:lvl2pPr>
            <a:lvl3pPr marL="3048152" indent="-609630" algn="l" defTabSz="2438522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•"/>
              <a:defRPr sz="24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Chevin Pro Light"/>
                <a:ea typeface="+mn-ea"/>
                <a:cs typeface="Chevin Pro Light"/>
              </a:defRPr>
            </a:lvl3pPr>
            <a:lvl4pPr marL="4267413" indent="-609630" algn="l" defTabSz="2438522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24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Chevin Pro Light"/>
                <a:ea typeface="+mn-ea"/>
                <a:cs typeface="Chevin Pro Light"/>
              </a:defRPr>
            </a:lvl4pPr>
            <a:lvl5pPr marL="5486674" indent="-609630" algn="l" defTabSz="2438522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»"/>
              <a:defRPr sz="24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Chevin Pro Light"/>
                <a:ea typeface="+mn-ea"/>
                <a:cs typeface="Chevin Pro Light"/>
              </a:defRPr>
            </a:lvl5pPr>
            <a:lvl6pPr marL="6705935" indent="-609630" algn="l" defTabSz="243852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25196" indent="-609630" algn="l" defTabSz="243852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4457" indent="-609630" algn="l" defTabSz="243852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363718" indent="-609630" algn="l" defTabSz="243852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defTabSz="1219017">
              <a:buClr>
                <a:srgbClr val="E20613"/>
              </a:buClr>
              <a:buSzPct val="250000"/>
              <a:buNone/>
              <a:defRPr/>
            </a:pPr>
            <a:r>
              <a:rPr lang="es-ES" sz="2000" b="1" dirty="0">
                <a:solidFill>
                  <a:srgbClr val="FFFFFF"/>
                </a:solidFill>
              </a:rPr>
              <a:t>DISEÑO </a:t>
            </a:r>
            <a:r>
              <a:rPr lang="es-ES" sz="2000" b="1" dirty="0" err="1">
                <a:solidFill>
                  <a:srgbClr val="FFFFFF"/>
                </a:solidFill>
              </a:rPr>
              <a:t>Agroclima</a:t>
            </a:r>
            <a:r>
              <a:rPr lang="es-ES" sz="2000" b="1" dirty="0">
                <a:solidFill>
                  <a:srgbClr val="FFFFFF"/>
                </a:solidFill>
              </a:rPr>
              <a:t> Guatemala versión gratis</a:t>
            </a:r>
          </a:p>
        </p:txBody>
      </p:sp>
      <p:pic>
        <p:nvPicPr>
          <p:cNvPr id="7" name="Imagen 6" descr="Imagen que contiene dibujo&#10;&#10;Descripción generada automáticamente">
            <a:extLst>
              <a:ext uri="{FF2B5EF4-FFF2-40B4-BE49-F238E27FC236}">
                <a16:creationId xmlns:a16="http://schemas.microsoft.com/office/drawing/2014/main" id="{B72F7DB8-7904-4EEE-A9C6-A98120D103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7281" y="268425"/>
            <a:ext cx="2804719" cy="599130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05AF240B-02F0-4966-A582-97F193847565}"/>
              </a:ext>
            </a:extLst>
          </p:cNvPr>
          <p:cNvSpPr txBox="1"/>
          <p:nvPr/>
        </p:nvSpPr>
        <p:spPr>
          <a:xfrm>
            <a:off x="178499" y="1724926"/>
            <a:ext cx="2675912" cy="2523768"/>
          </a:xfrm>
          <a:prstGeom prst="rect">
            <a:avLst/>
          </a:prstGeom>
          <a:solidFill>
            <a:srgbClr val="008080"/>
          </a:solidFill>
          <a:ln w="57150">
            <a:solidFill>
              <a:srgbClr val="B5E61C"/>
            </a:solidFill>
          </a:ln>
        </p:spPr>
        <p:txBody>
          <a:bodyPr wrap="square">
            <a:spAutoFit/>
          </a:bodyPr>
          <a:lstStyle/>
          <a:p>
            <a:endParaRPr lang="es-CL" sz="1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sz="1400" dirty="0">
                <a:solidFill>
                  <a:schemeClr val="bg1"/>
                </a:solidFill>
              </a:rPr>
              <a:t>Variables climáticas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sz="1400" dirty="0">
                <a:solidFill>
                  <a:schemeClr val="bg1"/>
                </a:solidFill>
              </a:rPr>
              <a:t>Datos mapas actualizados cada 7 días  (boletines mensuales)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sz="1400" dirty="0">
                <a:solidFill>
                  <a:schemeClr val="bg1"/>
                </a:solidFill>
              </a:rPr>
              <a:t>Boletines Agroclimáticos MAGA (mensual: precipitación, temperatura y sequía) (solo está disponible en </a:t>
            </a:r>
            <a:r>
              <a:rPr lang="es-CL" sz="1400" dirty="0" err="1">
                <a:solidFill>
                  <a:schemeClr val="bg1"/>
                </a:solidFill>
              </a:rPr>
              <a:t>pdf</a:t>
            </a:r>
            <a:r>
              <a:rPr lang="es-CL" sz="1400" dirty="0">
                <a:solidFill>
                  <a:schemeClr val="bg1"/>
                </a:solidFill>
              </a:rPr>
              <a:t> el documento)</a:t>
            </a:r>
          </a:p>
          <a:p>
            <a:endParaRPr lang="es-CL" dirty="0">
              <a:solidFill>
                <a:schemeClr val="bg1"/>
              </a:solidFill>
            </a:endParaRP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6966A84C-B89F-4A92-A7D9-4197A37B2CC2}"/>
              </a:ext>
            </a:extLst>
          </p:cNvPr>
          <p:cNvSpPr txBox="1"/>
          <p:nvPr/>
        </p:nvSpPr>
        <p:spPr>
          <a:xfrm>
            <a:off x="7250552" y="2494368"/>
            <a:ext cx="15768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400" b="1" dirty="0">
                <a:solidFill>
                  <a:schemeClr val="bg1"/>
                </a:solidFill>
              </a:rPr>
              <a:t>Riego Inteligente </a:t>
            </a:r>
          </a:p>
          <a:p>
            <a:pPr algn="ctr"/>
            <a:r>
              <a:rPr lang="es-CL" sz="1400" b="1" dirty="0">
                <a:solidFill>
                  <a:schemeClr val="bg1"/>
                </a:solidFill>
              </a:rPr>
              <a:t>Guatemala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1BDB452E-C005-40DC-A9C8-7D7B30D8FA69}"/>
              </a:ext>
            </a:extLst>
          </p:cNvPr>
          <p:cNvSpPr txBox="1"/>
          <p:nvPr/>
        </p:nvSpPr>
        <p:spPr>
          <a:xfrm>
            <a:off x="6844898" y="5052140"/>
            <a:ext cx="20746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100" b="1" dirty="0">
                <a:solidFill>
                  <a:schemeClr val="bg1"/>
                </a:solidFill>
              </a:rPr>
              <a:t>Ministerio de Agricultura y Ganadería</a:t>
            </a:r>
          </a:p>
          <a:p>
            <a:pPr algn="ctr"/>
            <a:endParaRPr lang="es-CL" sz="1400" b="1" dirty="0">
              <a:solidFill>
                <a:schemeClr val="bg1"/>
              </a:solidFill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926DD73D-C776-4AD1-A5FF-BA6A735004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5531" y="1040550"/>
            <a:ext cx="6381750" cy="4562475"/>
          </a:xfrm>
          <a:prstGeom prst="rect">
            <a:avLst/>
          </a:prstGeom>
        </p:spPr>
      </p:pic>
      <p:sp>
        <p:nvSpPr>
          <p:cNvPr id="22" name="CuadroTexto 21">
            <a:extLst>
              <a:ext uri="{FF2B5EF4-FFF2-40B4-BE49-F238E27FC236}">
                <a16:creationId xmlns:a16="http://schemas.microsoft.com/office/drawing/2014/main" id="{CE650423-8308-4A81-A5F2-05E32A3860A2}"/>
              </a:ext>
            </a:extLst>
          </p:cNvPr>
          <p:cNvSpPr txBox="1"/>
          <p:nvPr/>
        </p:nvSpPr>
        <p:spPr>
          <a:xfrm>
            <a:off x="0" y="6534691"/>
            <a:ext cx="119121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hlinkClick r:id="rId5"/>
              </a:rPr>
              <a:t>https://insivumeh.gob.gt/wp-content/uploads/2020/02/20200217_Boleti%CC%81n-Agroclima%CC%81tico-10_.pdf</a:t>
            </a:r>
            <a:endParaRPr lang="en-US" sz="1200" dirty="0"/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865E8EBD-6292-463B-9BA8-AF1B14D9AFF3}"/>
              </a:ext>
            </a:extLst>
          </p:cNvPr>
          <p:cNvSpPr txBox="1"/>
          <p:nvPr/>
        </p:nvSpPr>
        <p:spPr>
          <a:xfrm>
            <a:off x="5187839" y="5762272"/>
            <a:ext cx="6104238" cy="646331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es-CL" sz="1200" b="1" dirty="0">
                <a:solidFill>
                  <a:schemeClr val="bg1"/>
                </a:solidFill>
              </a:rPr>
              <a:t>Los mapas de lluvia son realizado con base de datos del  </a:t>
            </a:r>
            <a:r>
              <a:rPr lang="es-CL" sz="1200" b="1" dirty="0" err="1">
                <a:solidFill>
                  <a:schemeClr val="bg1"/>
                </a:solidFill>
              </a:rPr>
              <a:t>Climate</a:t>
            </a:r>
            <a:r>
              <a:rPr lang="es-CL" sz="1200" b="1" dirty="0">
                <a:solidFill>
                  <a:schemeClr val="bg1"/>
                </a:solidFill>
              </a:rPr>
              <a:t> </a:t>
            </a:r>
            <a:r>
              <a:rPr lang="es-CL" sz="1200" b="1" dirty="0" err="1">
                <a:solidFill>
                  <a:schemeClr val="bg1"/>
                </a:solidFill>
              </a:rPr>
              <a:t>hazards</a:t>
            </a:r>
            <a:r>
              <a:rPr lang="es-CL" sz="1200" b="1" dirty="0">
                <a:solidFill>
                  <a:schemeClr val="bg1"/>
                </a:solidFill>
              </a:rPr>
              <a:t> </a:t>
            </a:r>
            <a:r>
              <a:rPr lang="es-CL" sz="1200" b="1" dirty="0" err="1">
                <a:solidFill>
                  <a:schemeClr val="bg1"/>
                </a:solidFill>
              </a:rPr>
              <a:t>Group</a:t>
            </a:r>
            <a:r>
              <a:rPr lang="es-CL" sz="1200" b="1" dirty="0">
                <a:solidFill>
                  <a:schemeClr val="bg1"/>
                </a:solidFill>
              </a:rPr>
              <a:t> </a:t>
            </a:r>
            <a:r>
              <a:rPr lang="es-CL" sz="1200" b="1" dirty="0" err="1">
                <a:solidFill>
                  <a:schemeClr val="bg1"/>
                </a:solidFill>
              </a:rPr>
              <a:t>Infrared</a:t>
            </a:r>
            <a:r>
              <a:rPr lang="es-CL" sz="1200" b="1" dirty="0">
                <a:solidFill>
                  <a:schemeClr val="bg1"/>
                </a:solidFill>
              </a:rPr>
              <a:t> </a:t>
            </a:r>
            <a:r>
              <a:rPr lang="es-CL" sz="1200" b="1" dirty="0" err="1">
                <a:solidFill>
                  <a:schemeClr val="bg1"/>
                </a:solidFill>
              </a:rPr>
              <a:t>Precipitation</a:t>
            </a:r>
            <a:r>
              <a:rPr lang="es-CL" sz="1200" b="1" dirty="0">
                <a:solidFill>
                  <a:schemeClr val="bg1"/>
                </a:solidFill>
              </a:rPr>
              <a:t> </a:t>
            </a:r>
            <a:r>
              <a:rPr lang="es-CL" sz="1200" b="1" dirty="0" err="1">
                <a:solidFill>
                  <a:schemeClr val="bg1"/>
                </a:solidFill>
              </a:rPr>
              <a:t>with</a:t>
            </a:r>
            <a:r>
              <a:rPr lang="es-CL" sz="1200" b="1" dirty="0">
                <a:solidFill>
                  <a:schemeClr val="bg1"/>
                </a:solidFill>
              </a:rPr>
              <a:t> </a:t>
            </a:r>
            <a:r>
              <a:rPr lang="es-CL" sz="1200" b="1" dirty="0" err="1">
                <a:solidFill>
                  <a:schemeClr val="bg1"/>
                </a:solidFill>
              </a:rPr>
              <a:t>Stations</a:t>
            </a:r>
            <a:r>
              <a:rPr lang="es-CL" sz="1200" b="1" dirty="0">
                <a:solidFill>
                  <a:schemeClr val="bg1"/>
                </a:solidFill>
              </a:rPr>
              <a:t> (CHIRPS), mejorada con datos diarios de las estaciones del INSIVUMEH.</a:t>
            </a:r>
            <a:endParaRPr lang="en-US" sz="1200" b="1"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225D153A-2230-4F0E-ABD9-D597C74A6D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38475" y="1064238"/>
            <a:ext cx="9153525" cy="3419475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AD46E561-4B31-45D7-B077-A75F06F415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11433" y="1783322"/>
            <a:ext cx="9153524" cy="3917479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23DB8273-C805-416E-B12B-E5DD0BC77007}"/>
              </a:ext>
            </a:extLst>
          </p:cNvPr>
          <p:cNvSpPr txBox="1"/>
          <p:nvPr/>
        </p:nvSpPr>
        <p:spPr>
          <a:xfrm>
            <a:off x="5187839" y="5807475"/>
            <a:ext cx="6104238" cy="646331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es-CL" sz="1200" b="1" dirty="0">
                <a:solidFill>
                  <a:schemeClr val="bg1"/>
                </a:solidFill>
              </a:rPr>
              <a:t>Los mapas de sequía: Base de datos del Sistema de índice de Estrés Agrícola para Guatemala (ASIS), calibrada con el mapa de cobertura vegetal y uso de la tierra 2010 (DIGERER-MAGA Y fenología de DIPLAN-MAGA verificada por FAO en campo</a:t>
            </a: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2861234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theme/theme1.xml><?xml version="1.0" encoding="utf-8"?>
<a:theme xmlns:a="http://schemas.openxmlformats.org/drawingml/2006/main" name="Тема Office">
  <a:themeElements>
    <a:clrScheme name="Azul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>
          <a:solidFill>
            <a:schemeClr val="accent1"/>
          </a:solidFill>
        </a:ln>
        <a:scene3d>
          <a:camera prst="orthographicFront"/>
          <a:lightRig rig="threePt" dir="t"/>
        </a:scene3d>
        <a:sp3d>
          <a:bevelT w="203200" h="25400"/>
        </a:sp3d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6600</TotalTime>
  <Words>736</Words>
  <Application>Microsoft Office PowerPoint</Application>
  <PresentationFormat>Panorámica</PresentationFormat>
  <Paragraphs>150</Paragraphs>
  <Slides>16</Slides>
  <Notes>16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16</vt:i4>
      </vt:variant>
    </vt:vector>
  </HeadingPairs>
  <TitlesOfParts>
    <vt:vector size="21" baseType="lpstr">
      <vt:lpstr>Arial</vt:lpstr>
      <vt:lpstr>Calibri</vt:lpstr>
      <vt:lpstr>Chevin Pro Light</vt:lpstr>
      <vt:lpstr>Wingdings</vt:lpstr>
      <vt:lpstr>Тема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Patricio Emanuelli</dc:creator>
  <cp:lastModifiedBy>Claudia Garrido</cp:lastModifiedBy>
  <cp:revision>72</cp:revision>
  <dcterms:created xsi:type="dcterms:W3CDTF">2020-08-01T02:59:29Z</dcterms:created>
  <dcterms:modified xsi:type="dcterms:W3CDTF">2020-09-17T13:48:21Z</dcterms:modified>
</cp:coreProperties>
</file>